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8263"/>
  <p:notesSz cx="6858000" cy="9144000"/>
  <p:embeddedFontLst>
    <p:embeddedFont>
      <p:font typeface="Calibri" panose="020F0502020204030204" pitchFamily="34"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
      <p:font typeface="Quattrocento Sans" panose="020B0502050000020003" pitchFamily="34" charset="0"/>
      <p:regular r:id="rId71"/>
      <p:bold r:id="rId72"/>
      <p:italic r:id="rId73"/>
      <p:boldItalic r:id="rId74"/>
    </p:embeddedFont>
    <p:embeddedFont>
      <p:font typeface="Roboto Light" panose="020F030202020403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2">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4" roundtripDataSignature="AMtx7mjIF59qxiLA014KXae/qCTD8xXY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a:t>https://www.idc.com/itexecutive/planning-guides/maturity-assessment</a:t>
            </a:r>
            <a:endParaRPr/>
          </a:p>
        </p:txBody>
      </p:sp>
      <p:sp>
        <p:nvSpPr>
          <p:cNvPr id="202" name="Google Shape;202;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a:t>https://www.idc.com/itexecutive/planning-guides/maturity-assessment</a:t>
            </a:r>
            <a:endParaRPr/>
          </a:p>
        </p:txBody>
      </p:sp>
      <p:sp>
        <p:nvSpPr>
          <p:cNvPr id="221" name="Google Shape;221;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12: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1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1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5: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1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18: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1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2: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p2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2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p22: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2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2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5: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pt-BR"/>
              <a:t>http://revistapegn.globo.com/Revista/Common/0,,EMI239920-17141,00-INOVACAO+ATRAVES+DO+MODELO+DE+NEGOCIO.html</a:t>
            </a:r>
            <a:endParaRPr/>
          </a:p>
        </p:txBody>
      </p:sp>
      <p:sp>
        <p:nvSpPr>
          <p:cNvPr id="368" name="Google Shape;368;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2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p28: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2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3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p3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2: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a:t>https://sloanreview.mit.edu/article/the-different-ways-for-companies-to-innovate/</a:t>
            </a:r>
            <a:endParaRPr/>
          </a:p>
        </p:txBody>
      </p:sp>
      <p:sp>
        <p:nvSpPr>
          <p:cNvPr id="420" name="Google Shape;420;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3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440" name="Google Shape;440;p35: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p3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p3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2" name="Google Shape;462;p38: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p3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p4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p42: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p4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p4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p45: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1" name="Google Shape;511;p4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4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4" name="Google Shape;534;p48: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p4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a:t>https://enterprisersproject.com/what-is-digital-transformation</a:t>
            </a:r>
            <a:endParaRPr/>
          </a:p>
        </p:txBody>
      </p:sp>
      <p:sp>
        <p:nvSpPr>
          <p:cNvPr id="129" name="Google Shape;12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p5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p5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p52: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p5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p5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 name="Google Shape;578;p55: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a:t>Errar rápido, pivotar quando necessário.</a:t>
            </a:r>
            <a:endParaRPr/>
          </a:p>
        </p:txBody>
      </p:sp>
      <p:sp>
        <p:nvSpPr>
          <p:cNvPr id="586" name="Google Shape;586;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3" name="Google Shape;593;p5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p58: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6" name="Google Shape;606;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6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2" name="Google Shape;622;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60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a:t>https://www.idc.com/itexecutive/planning-guides/maturity-assessment</a:t>
            </a:r>
            <a:endParaRPr/>
          </a:p>
        </p:txBody>
      </p:sp>
      <p:sp>
        <p:nvSpPr>
          <p:cNvPr id="164" name="Google Shape;164;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a:t>https://www.idc.com/itexecutive/planning-guides/maturity-assessment</a:t>
            </a:r>
            <a:endParaRPr/>
          </a:p>
        </p:txBody>
      </p:sp>
      <p:sp>
        <p:nvSpPr>
          <p:cNvPr id="183" name="Google Shape;183;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62"/>
          <p:cNvSpPr txBox="1">
            <a:spLocks noGrp="1"/>
          </p:cNvSpPr>
          <p:nvPr>
            <p:ph type="ctrTitle"/>
          </p:nvPr>
        </p:nvSpPr>
        <p:spPr>
          <a:xfrm>
            <a:off x="685800" y="1599299"/>
            <a:ext cx="7772400" cy="110354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2"/>
          <p:cNvSpPr txBox="1">
            <a:spLocks noGrp="1"/>
          </p:cNvSpPr>
          <p:nvPr>
            <p:ph type="subTitle" idx="1"/>
          </p:nvPr>
        </p:nvSpPr>
        <p:spPr>
          <a:xfrm>
            <a:off x="1371600" y="2917349"/>
            <a:ext cx="6400800" cy="131566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62"/>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2"/>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2"/>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0" name="Google Shape;60;p71"/>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71"/>
          <p:cNvSpPr txBox="1">
            <a:spLocks noGrp="1"/>
          </p:cNvSpPr>
          <p:nvPr>
            <p:ph type="body" idx="1"/>
          </p:nvPr>
        </p:nvSpPr>
        <p:spPr>
          <a:xfrm>
            <a:off x="457200" y="1152401"/>
            <a:ext cx="4040188" cy="4802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2" name="Google Shape;62;p71"/>
          <p:cNvSpPr txBox="1">
            <a:spLocks noGrp="1"/>
          </p:cNvSpPr>
          <p:nvPr>
            <p:ph type="body" idx="2"/>
          </p:nvPr>
        </p:nvSpPr>
        <p:spPr>
          <a:xfrm>
            <a:off x="457200" y="1632667"/>
            <a:ext cx="4040188" cy="296621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3" name="Google Shape;63;p71"/>
          <p:cNvSpPr txBox="1">
            <a:spLocks noGrp="1"/>
          </p:cNvSpPr>
          <p:nvPr>
            <p:ph type="body" idx="3"/>
          </p:nvPr>
        </p:nvSpPr>
        <p:spPr>
          <a:xfrm>
            <a:off x="4645033" y="1152401"/>
            <a:ext cx="4041775" cy="4802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4" name="Google Shape;64;p71"/>
          <p:cNvSpPr txBox="1">
            <a:spLocks noGrp="1"/>
          </p:cNvSpPr>
          <p:nvPr>
            <p:ph type="body" idx="4"/>
          </p:nvPr>
        </p:nvSpPr>
        <p:spPr>
          <a:xfrm>
            <a:off x="4645033" y="1632667"/>
            <a:ext cx="4041775" cy="296621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5" name="Google Shape;65;p71"/>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1"/>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71"/>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72"/>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2"/>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2"/>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72"/>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73"/>
          <p:cNvSpPr txBox="1">
            <a:spLocks noGrp="1"/>
          </p:cNvSpPr>
          <p:nvPr>
            <p:ph type="title"/>
          </p:nvPr>
        </p:nvSpPr>
        <p:spPr>
          <a:xfrm>
            <a:off x="457209" y="204981"/>
            <a:ext cx="3008313" cy="87234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3"/>
          <p:cNvSpPr txBox="1">
            <a:spLocks noGrp="1"/>
          </p:cNvSpPr>
          <p:nvPr>
            <p:ph type="body" idx="1"/>
          </p:nvPr>
        </p:nvSpPr>
        <p:spPr>
          <a:xfrm>
            <a:off x="3575050" y="204977"/>
            <a:ext cx="5111750" cy="43939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76" name="Google Shape;76;p73"/>
          <p:cNvSpPr txBox="1">
            <a:spLocks noGrp="1"/>
          </p:cNvSpPr>
          <p:nvPr>
            <p:ph type="body" idx="2"/>
          </p:nvPr>
        </p:nvSpPr>
        <p:spPr>
          <a:xfrm>
            <a:off x="457209" y="1077326"/>
            <a:ext cx="3008313" cy="352155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7" name="Google Shape;77;p73"/>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73"/>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3"/>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0"/>
        <p:cNvGrpSpPr/>
        <p:nvPr/>
      </p:nvGrpSpPr>
      <p:grpSpPr>
        <a:xfrm>
          <a:off x="0" y="0"/>
          <a:ext cx="0" cy="0"/>
          <a:chOff x="0" y="0"/>
          <a:chExt cx="0" cy="0"/>
        </a:xfrm>
      </p:grpSpPr>
      <p:sp>
        <p:nvSpPr>
          <p:cNvPr id="81" name="Google Shape;81;p74"/>
          <p:cNvSpPr txBox="1">
            <a:spLocks noGrp="1"/>
          </p:cNvSpPr>
          <p:nvPr>
            <p:ph type="title"/>
          </p:nvPr>
        </p:nvSpPr>
        <p:spPr>
          <a:xfrm>
            <a:off x="1792288" y="3603784"/>
            <a:ext cx="5486400" cy="42544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4"/>
          <p:cNvSpPr>
            <a:spLocks noGrp="1"/>
          </p:cNvSpPr>
          <p:nvPr>
            <p:ph type="pic" idx="2"/>
          </p:nvPr>
        </p:nvSpPr>
        <p:spPr>
          <a:xfrm>
            <a:off x="1792288" y="460007"/>
            <a:ext cx="5486400" cy="3088958"/>
          </a:xfrm>
          <a:prstGeom prst="rect">
            <a:avLst/>
          </a:prstGeom>
          <a:noFill/>
          <a:ln>
            <a:noFill/>
          </a:ln>
        </p:spPr>
      </p:sp>
      <p:sp>
        <p:nvSpPr>
          <p:cNvPr id="83" name="Google Shape;83;p74"/>
          <p:cNvSpPr txBox="1">
            <a:spLocks noGrp="1"/>
          </p:cNvSpPr>
          <p:nvPr>
            <p:ph type="body" idx="1"/>
          </p:nvPr>
        </p:nvSpPr>
        <p:spPr>
          <a:xfrm>
            <a:off x="1792288" y="4029235"/>
            <a:ext cx="5486400" cy="60420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84" name="Google Shape;84;p74"/>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74"/>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74"/>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75"/>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75"/>
          <p:cNvSpPr txBox="1">
            <a:spLocks noGrp="1"/>
          </p:cNvSpPr>
          <p:nvPr>
            <p:ph type="body" idx="1"/>
          </p:nvPr>
        </p:nvSpPr>
        <p:spPr>
          <a:xfrm rot="5400000">
            <a:off x="2873192" y="-1214730"/>
            <a:ext cx="3397616"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 name="Google Shape;90;p75"/>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75"/>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76"/>
          <p:cNvSpPr txBox="1">
            <a:spLocks noGrp="1"/>
          </p:cNvSpPr>
          <p:nvPr>
            <p:ph type="title"/>
          </p:nvPr>
        </p:nvSpPr>
        <p:spPr>
          <a:xfrm rot="5400000">
            <a:off x="5461746" y="1373823"/>
            <a:ext cx="4392708"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76"/>
          <p:cNvSpPr txBox="1">
            <a:spLocks noGrp="1"/>
          </p:cNvSpPr>
          <p:nvPr>
            <p:ph type="body" idx="1"/>
          </p:nvPr>
        </p:nvSpPr>
        <p:spPr>
          <a:xfrm rot="5400000">
            <a:off x="1270746" y="-607377"/>
            <a:ext cx="4392708"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6" name="Google Shape;96;p76"/>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76"/>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76"/>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
        <p:cNvGrpSpPr/>
        <p:nvPr/>
      </p:nvGrpSpPr>
      <p:grpSpPr>
        <a:xfrm>
          <a:off x="0" y="0"/>
          <a:ext cx="0" cy="0"/>
          <a:chOff x="0" y="0"/>
          <a:chExt cx="0" cy="0"/>
        </a:xfrm>
      </p:grpSpPr>
      <p:sp>
        <p:nvSpPr>
          <p:cNvPr id="26" name="Google Shape;26;p63"/>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3"/>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3"/>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ogo + Black">
  <p:cSld name="Logo + Black">
    <p:spTree>
      <p:nvGrpSpPr>
        <p:cNvPr id="1" name="Shape 2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30"/>
        <p:cNvGrpSpPr/>
        <p:nvPr/>
      </p:nvGrpSpPr>
      <p:grpSpPr>
        <a:xfrm>
          <a:off x="0" y="0"/>
          <a:ext cx="0" cy="0"/>
          <a:chOff x="0" y="0"/>
          <a:chExt cx="0" cy="0"/>
        </a:xfrm>
      </p:grpSpPr>
      <p:sp>
        <p:nvSpPr>
          <p:cNvPr id="31" name="Google Shape;31;p65"/>
          <p:cNvSpPr txBox="1">
            <a:spLocks noGrp="1"/>
          </p:cNvSpPr>
          <p:nvPr>
            <p:ph type="subTitle" idx="1"/>
          </p:nvPr>
        </p:nvSpPr>
        <p:spPr>
          <a:xfrm>
            <a:off x="455533" y="2284709"/>
            <a:ext cx="8233067" cy="148433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360"/>
              </a:spcBef>
              <a:spcAft>
                <a:spcPts val="0"/>
              </a:spcAft>
              <a:buClr>
                <a:schemeClr val="dk1"/>
              </a:buClr>
              <a:buSzPts val="1800"/>
              <a:buNone/>
              <a:defRPr sz="18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270"/>
              </a:spcBef>
              <a:spcAft>
                <a:spcPts val="0"/>
              </a:spcAft>
              <a:buClr>
                <a:schemeClr val="dk1"/>
              </a:buClr>
              <a:buSzPts val="1350"/>
              <a:buNone/>
              <a:defRPr sz="1350"/>
            </a:lvl3pPr>
            <a:lvl4pPr lvl="3" algn="ctr">
              <a:lnSpc>
                <a:spcPct val="100000"/>
              </a:lnSpc>
              <a:spcBef>
                <a:spcPts val="240"/>
              </a:spcBef>
              <a:spcAft>
                <a:spcPts val="0"/>
              </a:spcAft>
              <a:buClr>
                <a:schemeClr val="dk1"/>
              </a:buClr>
              <a:buSzPts val="1200"/>
              <a:buNone/>
              <a:defRPr sz="1200"/>
            </a:lvl4pPr>
            <a:lvl5pPr lvl="4" algn="ctr">
              <a:lnSpc>
                <a:spcPct val="100000"/>
              </a:lnSpc>
              <a:spcBef>
                <a:spcPts val="240"/>
              </a:spcBef>
              <a:spcAft>
                <a:spcPts val="0"/>
              </a:spcAft>
              <a:buClr>
                <a:schemeClr val="dk1"/>
              </a:buClr>
              <a:buSzPts val="1200"/>
              <a:buNone/>
              <a:defRPr sz="1200"/>
            </a:lvl5pPr>
            <a:lvl6pPr lvl="5" algn="ctr">
              <a:lnSpc>
                <a:spcPct val="100000"/>
              </a:lnSpc>
              <a:spcBef>
                <a:spcPts val="240"/>
              </a:spcBef>
              <a:spcAft>
                <a:spcPts val="0"/>
              </a:spcAft>
              <a:buClr>
                <a:schemeClr val="dk1"/>
              </a:buClr>
              <a:buSzPts val="1200"/>
              <a:buNone/>
              <a:defRPr sz="1200"/>
            </a:lvl6pPr>
            <a:lvl7pPr lvl="6" algn="ctr">
              <a:lnSpc>
                <a:spcPct val="100000"/>
              </a:lnSpc>
              <a:spcBef>
                <a:spcPts val="240"/>
              </a:spcBef>
              <a:spcAft>
                <a:spcPts val="0"/>
              </a:spcAft>
              <a:buClr>
                <a:schemeClr val="dk1"/>
              </a:buClr>
              <a:buSzPts val="1200"/>
              <a:buNone/>
              <a:defRPr sz="1200"/>
            </a:lvl7pPr>
            <a:lvl8pPr lvl="7" algn="ctr">
              <a:lnSpc>
                <a:spcPct val="100000"/>
              </a:lnSpc>
              <a:spcBef>
                <a:spcPts val="240"/>
              </a:spcBef>
              <a:spcAft>
                <a:spcPts val="0"/>
              </a:spcAft>
              <a:buClr>
                <a:schemeClr val="dk1"/>
              </a:buClr>
              <a:buSzPts val="1200"/>
              <a:buNone/>
              <a:defRPr sz="1200"/>
            </a:lvl8pPr>
            <a:lvl9pPr lvl="8" algn="ctr">
              <a:lnSpc>
                <a:spcPct val="100000"/>
              </a:lnSpc>
              <a:spcBef>
                <a:spcPts val="240"/>
              </a:spcBef>
              <a:spcAft>
                <a:spcPts val="0"/>
              </a:spcAft>
              <a:buClr>
                <a:schemeClr val="dk1"/>
              </a:buClr>
              <a:buSzPts val="1200"/>
              <a:buNone/>
              <a:defRPr sz="1200"/>
            </a:lvl9pPr>
          </a:lstStyle>
          <a:p>
            <a:endParaRPr/>
          </a:p>
        </p:txBody>
      </p:sp>
      <p:sp>
        <p:nvSpPr>
          <p:cNvPr id="32" name="Google Shape;32;p65"/>
          <p:cNvSpPr txBox="1">
            <a:spLocks noGrp="1"/>
          </p:cNvSpPr>
          <p:nvPr>
            <p:ph type="ctrTitle"/>
          </p:nvPr>
        </p:nvSpPr>
        <p:spPr>
          <a:xfrm>
            <a:off x="455533" y="702091"/>
            <a:ext cx="8233067" cy="1484332"/>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1463A3"/>
              </a:buClr>
              <a:buSzPts val="4500"/>
              <a:buFont typeface="Calibri"/>
              <a:buNone/>
              <a:defRPr sz="4500" b="1">
                <a:solidFill>
                  <a:srgbClr val="1463A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5"/>
          <p:cNvSpPr txBox="1">
            <a:spLocks noGrp="1"/>
          </p:cNvSpPr>
          <p:nvPr>
            <p:ph type="body" idx="2"/>
          </p:nvPr>
        </p:nvSpPr>
        <p:spPr>
          <a:xfrm>
            <a:off x="455534" y="4347422"/>
            <a:ext cx="8233648" cy="63519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540"/>
              </a:spcBef>
              <a:spcAft>
                <a:spcPts val="0"/>
              </a:spcAft>
              <a:buClr>
                <a:srgbClr val="1463A3"/>
              </a:buClr>
              <a:buSzPts val="2700"/>
              <a:buNone/>
              <a:defRPr sz="2700" b="1">
                <a:solidFill>
                  <a:srgbClr val="1463A3"/>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66"/>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6"/>
          <p:cNvSpPr txBox="1">
            <a:spLocks noGrp="1"/>
          </p:cNvSpPr>
          <p:nvPr>
            <p:ph type="body" idx="1"/>
          </p:nvPr>
        </p:nvSpPr>
        <p:spPr>
          <a:xfrm>
            <a:off x="457200" y="1201262"/>
            <a:ext cx="8229600" cy="33976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7" name="Google Shape;37;p66"/>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6"/>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6"/>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40"/>
        <p:cNvGrpSpPr/>
        <p:nvPr/>
      </p:nvGrpSpPr>
      <p:grpSpPr>
        <a:xfrm>
          <a:off x="0" y="0"/>
          <a:ext cx="0" cy="0"/>
          <a:chOff x="0" y="0"/>
          <a:chExt cx="0" cy="0"/>
        </a:xfrm>
      </p:grpSpPr>
      <p:sp>
        <p:nvSpPr>
          <p:cNvPr id="41" name="Google Shape;41;p67"/>
          <p:cNvSpPr txBox="1">
            <a:spLocks noGrp="1"/>
          </p:cNvSpPr>
          <p:nvPr>
            <p:ph type="body" idx="1"/>
          </p:nvPr>
        </p:nvSpPr>
        <p:spPr>
          <a:xfrm>
            <a:off x="469231" y="1610807"/>
            <a:ext cx="8506327" cy="315811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40"/>
              </a:spcBef>
              <a:spcAft>
                <a:spcPts val="0"/>
              </a:spcAft>
              <a:buClr>
                <a:schemeClr val="dk1"/>
              </a:buClr>
              <a:buSzPts val="3200"/>
              <a:buFont typeface="Arial"/>
              <a:buNone/>
              <a:defRPr/>
            </a:lvl1pPr>
            <a:lvl2pPr marL="914400" lvl="1" indent="-406400" algn="l">
              <a:lnSpc>
                <a:spcPct val="100000"/>
              </a:lnSpc>
              <a:spcBef>
                <a:spcPts val="560"/>
              </a:spcBef>
              <a:spcAft>
                <a:spcPts val="0"/>
              </a:spcAft>
              <a:buClr>
                <a:schemeClr val="dk1"/>
              </a:buClr>
              <a:buSzPts val="2800"/>
              <a:buFont typeface="Arial"/>
              <a:buChar char="•"/>
              <a:defRPr/>
            </a:lvl2pPr>
            <a:lvl3pPr marL="1371600" lvl="2" indent="-381000" algn="l">
              <a:lnSpc>
                <a:spcPct val="100000"/>
              </a:lnSpc>
              <a:spcBef>
                <a:spcPts val="480"/>
              </a:spcBef>
              <a:spcAft>
                <a:spcPts val="0"/>
              </a:spcAft>
              <a:buClr>
                <a:schemeClr val="dk1"/>
              </a:buClr>
              <a:buSzPts val="2400"/>
              <a:buFont typeface="Noto Sans Symbols"/>
              <a:buChar char="▪"/>
              <a:defRPr/>
            </a:lvl3pPr>
            <a:lvl4pPr marL="1828800" lvl="3" indent="-355600" algn="l">
              <a:lnSpc>
                <a:spcPct val="100000"/>
              </a:lnSpc>
              <a:spcBef>
                <a:spcPts val="400"/>
              </a:spcBef>
              <a:spcAft>
                <a:spcPts val="0"/>
              </a:spcAft>
              <a:buClr>
                <a:schemeClr val="dk1"/>
              </a:buClr>
              <a:buSzPts val="2000"/>
              <a:buFont typeface="Arial"/>
              <a:buChar char="•"/>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2" name="Google Shape;42;p67"/>
          <p:cNvSpPr txBox="1">
            <a:spLocks noGrp="1"/>
          </p:cNvSpPr>
          <p:nvPr>
            <p:ph type="ctrTitle"/>
          </p:nvPr>
        </p:nvSpPr>
        <p:spPr>
          <a:xfrm>
            <a:off x="469231" y="702091"/>
            <a:ext cx="8506327" cy="90871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1363A2"/>
              </a:buClr>
              <a:buSzPts val="3000"/>
              <a:buFont typeface="Calibri"/>
              <a:buNone/>
              <a:defRPr sz="3000" b="1">
                <a:solidFill>
                  <a:srgbClr val="1363A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3"/>
        <p:cNvGrpSpPr/>
        <p:nvPr/>
      </p:nvGrpSpPr>
      <p:grpSpPr>
        <a:xfrm>
          <a:off x="0" y="0"/>
          <a:ext cx="0" cy="0"/>
          <a:chOff x="0" y="0"/>
          <a:chExt cx="0" cy="0"/>
        </a:xfrm>
      </p:grpSpPr>
      <p:cxnSp>
        <p:nvCxnSpPr>
          <p:cNvPr id="44" name="Google Shape;44;p68"/>
          <p:cNvCxnSpPr/>
          <p:nvPr/>
        </p:nvCxnSpPr>
        <p:spPr>
          <a:xfrm>
            <a:off x="870091" y="749238"/>
            <a:ext cx="576064" cy="0"/>
          </a:xfrm>
          <a:prstGeom prst="straightConnector1">
            <a:avLst/>
          </a:prstGeom>
          <a:noFill/>
          <a:ln w="28575" cap="flat" cmpd="sng">
            <a:solidFill>
              <a:srgbClr val="ED145B"/>
            </a:solidFill>
            <a:prstDash val="solid"/>
            <a:round/>
            <a:headEnd type="none" w="sm" len="sm"/>
            <a:tailEnd type="none" w="sm" len="sm"/>
          </a:ln>
        </p:spPr>
      </p:cxnSp>
      <p:pic>
        <p:nvPicPr>
          <p:cNvPr id="45" name="Google Shape;45;p68"/>
          <p:cNvPicPr preferRelativeResize="0"/>
          <p:nvPr/>
        </p:nvPicPr>
        <p:blipFill rotWithShape="1">
          <a:blip r:embed="rId2">
            <a:alphaModFix/>
          </a:blip>
          <a:srcRect/>
          <a:stretch/>
        </p:blipFill>
        <p:spPr>
          <a:xfrm>
            <a:off x="8388424" y="141611"/>
            <a:ext cx="554112" cy="11772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69"/>
          <p:cNvSpPr txBox="1">
            <a:spLocks noGrp="1"/>
          </p:cNvSpPr>
          <p:nvPr>
            <p:ph type="title"/>
          </p:nvPr>
        </p:nvSpPr>
        <p:spPr>
          <a:xfrm>
            <a:off x="722313" y="3308236"/>
            <a:ext cx="7772400" cy="102250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9"/>
          <p:cNvSpPr txBox="1">
            <a:spLocks noGrp="1"/>
          </p:cNvSpPr>
          <p:nvPr>
            <p:ph type="body" idx="1"/>
          </p:nvPr>
        </p:nvSpPr>
        <p:spPr>
          <a:xfrm>
            <a:off x="722313" y="2182055"/>
            <a:ext cx="7772400" cy="112618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49" name="Google Shape;49;p69"/>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body" idx="1"/>
          </p:nvPr>
        </p:nvSpPr>
        <p:spPr>
          <a:xfrm>
            <a:off x="457200" y="1201262"/>
            <a:ext cx="4038600" cy="339761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5" name="Google Shape;55;p70"/>
          <p:cNvSpPr txBox="1">
            <a:spLocks noGrp="1"/>
          </p:cNvSpPr>
          <p:nvPr>
            <p:ph type="body" idx="2"/>
          </p:nvPr>
        </p:nvSpPr>
        <p:spPr>
          <a:xfrm>
            <a:off x="4648200" y="1201262"/>
            <a:ext cx="4038600" cy="339761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6" name="Google Shape;56;p70"/>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0"/>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70"/>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61" descr="fiap_elemento1.png"/>
          <p:cNvPicPr preferRelativeResize="0"/>
          <p:nvPr/>
        </p:nvPicPr>
        <p:blipFill rotWithShape="1">
          <a:blip r:embed="rId17">
            <a:alphaModFix/>
          </a:blip>
          <a:srcRect/>
          <a:stretch/>
        </p:blipFill>
        <p:spPr>
          <a:xfrm>
            <a:off x="0" y="0"/>
            <a:ext cx="9144000" cy="5143500"/>
          </a:xfrm>
          <a:prstGeom prst="rect">
            <a:avLst/>
          </a:prstGeom>
          <a:noFill/>
          <a:ln>
            <a:noFill/>
          </a:ln>
        </p:spPr>
      </p:pic>
      <p:sp>
        <p:nvSpPr>
          <p:cNvPr id="11" name="Google Shape;11;p61"/>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61"/>
          <p:cNvSpPr txBox="1">
            <a:spLocks noGrp="1"/>
          </p:cNvSpPr>
          <p:nvPr>
            <p:ph type="body" idx="1"/>
          </p:nvPr>
        </p:nvSpPr>
        <p:spPr>
          <a:xfrm>
            <a:off x="457200" y="1201262"/>
            <a:ext cx="8229600" cy="3397616"/>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61"/>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1"/>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61"/>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grpSp>
        <p:nvGrpSpPr>
          <p:cNvPr id="16" name="Google Shape;16;p61"/>
          <p:cNvGrpSpPr/>
          <p:nvPr/>
        </p:nvGrpSpPr>
        <p:grpSpPr>
          <a:xfrm>
            <a:off x="8083482" y="167634"/>
            <a:ext cx="884670" cy="138982"/>
            <a:chOff x="7919542" y="328894"/>
            <a:chExt cx="957000" cy="150345"/>
          </a:xfrm>
        </p:grpSpPr>
        <p:pic>
          <p:nvPicPr>
            <p:cNvPr id="17" name="Google Shape;17;p61"/>
            <p:cNvPicPr preferRelativeResize="0"/>
            <p:nvPr/>
          </p:nvPicPr>
          <p:blipFill rotWithShape="1">
            <a:blip r:embed="rId18">
              <a:alphaModFix/>
            </a:blip>
            <a:srcRect/>
            <a:stretch/>
          </p:blipFill>
          <p:spPr>
            <a:xfrm>
              <a:off x="7919542" y="345210"/>
              <a:ext cx="498247" cy="134029"/>
            </a:xfrm>
            <a:prstGeom prst="rect">
              <a:avLst/>
            </a:prstGeom>
            <a:noFill/>
            <a:ln>
              <a:noFill/>
            </a:ln>
          </p:spPr>
        </p:pic>
        <p:pic>
          <p:nvPicPr>
            <p:cNvPr id="18" name="Google Shape;18;p61" descr="mba.png"/>
            <p:cNvPicPr preferRelativeResize="0"/>
            <p:nvPr/>
          </p:nvPicPr>
          <p:blipFill rotWithShape="1">
            <a:blip r:embed="rId19">
              <a:alphaModFix/>
            </a:blip>
            <a:srcRect/>
            <a:stretch/>
          </p:blipFill>
          <p:spPr>
            <a:xfrm>
              <a:off x="8518622" y="328894"/>
              <a:ext cx="357920" cy="14531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sloanreview.mit.edu/article/the-different-ways-for-companies-to-innovat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42.jpg"/><Relationship Id="rId4" Type="http://schemas.openxmlformats.org/officeDocument/2006/relationships/image" Target="../media/image41.jpg"/></Relationships>
</file>

<file path=ppt/slides/_rels/slide4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www.idc.com/itexecutive/planning-guides/maturity-assessment"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
          <p:cNvPicPr preferRelativeResize="0"/>
          <p:nvPr/>
        </p:nvPicPr>
        <p:blipFill rotWithShape="1">
          <a:blip r:embed="rId3">
            <a:alphaModFix/>
          </a:blip>
          <a:srcRect/>
          <a:stretch/>
        </p:blipFill>
        <p:spPr>
          <a:xfrm>
            <a:off x="-8468" y="-4763"/>
            <a:ext cx="9160936" cy="5153026"/>
          </a:xfrm>
          <a:prstGeom prst="rect">
            <a:avLst/>
          </a:prstGeom>
          <a:noFill/>
          <a:ln>
            <a:noFill/>
          </a:ln>
        </p:spPr>
      </p:pic>
      <p:pic>
        <p:nvPicPr>
          <p:cNvPr id="104" name="Google Shape;104;p1"/>
          <p:cNvPicPr preferRelativeResize="0"/>
          <p:nvPr/>
        </p:nvPicPr>
        <p:blipFill rotWithShape="1">
          <a:blip r:embed="rId4">
            <a:alphaModFix/>
          </a:blip>
          <a:srcRect/>
          <a:stretch/>
        </p:blipFill>
        <p:spPr>
          <a:xfrm>
            <a:off x="3667454" y="1018281"/>
            <a:ext cx="1809092" cy="486646"/>
          </a:xfrm>
          <a:prstGeom prst="rect">
            <a:avLst/>
          </a:prstGeom>
          <a:noFill/>
          <a:ln>
            <a:noFill/>
          </a:ln>
        </p:spPr>
      </p:pic>
      <p:pic>
        <p:nvPicPr>
          <p:cNvPr id="105" name="Google Shape;105;p1" descr="fiap_elemento1.png"/>
          <p:cNvPicPr preferRelativeResize="0"/>
          <p:nvPr/>
        </p:nvPicPr>
        <p:blipFill rotWithShape="1">
          <a:blip r:embed="rId5">
            <a:alphaModFix/>
          </a:blip>
          <a:src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pt-BR">
                <a:solidFill>
                  <a:srgbClr val="888888"/>
                </a:solidFill>
              </a:rPr>
              <a:t>Fonte: IDC</a:t>
            </a:r>
            <a:endParaRPr/>
          </a:p>
        </p:txBody>
      </p:sp>
      <p:sp>
        <p:nvSpPr>
          <p:cNvPr id="205" name="Google Shape;205;p10"/>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solidFill>
                  <a:srgbClr val="888888"/>
                </a:solidFill>
              </a:rPr>
              <a:t>10</a:t>
            </a:fld>
            <a:endParaRPr>
              <a:solidFill>
                <a:srgbClr val="888888"/>
              </a:solidFill>
            </a:endParaRPr>
          </a:p>
        </p:txBody>
      </p:sp>
      <p:sp>
        <p:nvSpPr>
          <p:cNvPr id="206" name="Google Shape;206;p10"/>
          <p:cNvSpPr txBox="1"/>
          <p:nvPr/>
        </p:nvSpPr>
        <p:spPr>
          <a:xfrm>
            <a:off x="5366244" y="2574131"/>
            <a:ext cx="3248366" cy="19620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pt-BR" sz="1350" b="0" i="0" u="none" strike="noStrike" cap="none">
                <a:solidFill>
                  <a:schemeClr val="dk1"/>
                </a:solidFill>
                <a:latin typeface="Calibri"/>
                <a:ea typeface="Calibri"/>
                <a:cs typeface="Calibri"/>
                <a:sym typeface="Calibri"/>
              </a:rPr>
              <a:t>Os recursos para DX estão incorporados na empresa e fortemente ligados a uma visão ágil de gerenciamento. O negócio lidera seus pares e concorrentes. As disciplinas integradas e sinérgicas de gerenciamento de TI de negócios fornecem experiências de produto/serviço ativadas digitalmente de forma contínua.</a:t>
            </a:r>
            <a:br>
              <a:rPr lang="pt-BR" sz="1350" b="0" i="0" u="none" strike="noStrike" cap="none">
                <a:solidFill>
                  <a:schemeClr val="dk1"/>
                </a:solidFill>
                <a:latin typeface="Calibri"/>
                <a:ea typeface="Calibri"/>
                <a:cs typeface="Calibri"/>
                <a:sym typeface="Calibri"/>
              </a:rPr>
            </a:br>
            <a:endParaRPr sz="1350" b="0" i="0" u="none" strike="noStrike" cap="none">
              <a:solidFill>
                <a:schemeClr val="dk1"/>
              </a:solidFill>
              <a:latin typeface="Calibri"/>
              <a:ea typeface="Calibri"/>
              <a:cs typeface="Calibri"/>
              <a:sym typeface="Calibri"/>
            </a:endParaRPr>
          </a:p>
        </p:txBody>
      </p:sp>
      <p:pic>
        <p:nvPicPr>
          <p:cNvPr id="207" name="Google Shape;207;p10"/>
          <p:cNvPicPr preferRelativeResize="0"/>
          <p:nvPr/>
        </p:nvPicPr>
        <p:blipFill rotWithShape="1">
          <a:blip r:embed="rId3">
            <a:alphaModFix/>
          </a:blip>
          <a:srcRect/>
          <a:stretch/>
        </p:blipFill>
        <p:spPr>
          <a:xfrm>
            <a:off x="707231" y="1450181"/>
            <a:ext cx="1328738" cy="571500"/>
          </a:xfrm>
          <a:prstGeom prst="rect">
            <a:avLst/>
          </a:prstGeom>
          <a:noFill/>
          <a:ln>
            <a:noFill/>
          </a:ln>
        </p:spPr>
      </p:pic>
      <p:pic>
        <p:nvPicPr>
          <p:cNvPr id="208" name="Google Shape;208;p10"/>
          <p:cNvPicPr preferRelativeResize="0"/>
          <p:nvPr/>
        </p:nvPicPr>
        <p:blipFill rotWithShape="1">
          <a:blip r:embed="rId4">
            <a:alphaModFix/>
          </a:blip>
          <a:srcRect/>
          <a:stretch/>
        </p:blipFill>
        <p:spPr>
          <a:xfrm>
            <a:off x="2266014" y="1450181"/>
            <a:ext cx="1328738" cy="571500"/>
          </a:xfrm>
          <a:prstGeom prst="rect">
            <a:avLst/>
          </a:prstGeom>
          <a:noFill/>
          <a:ln>
            <a:noFill/>
          </a:ln>
        </p:spPr>
      </p:pic>
      <p:pic>
        <p:nvPicPr>
          <p:cNvPr id="209" name="Google Shape;209;p10"/>
          <p:cNvPicPr preferRelativeResize="0"/>
          <p:nvPr/>
        </p:nvPicPr>
        <p:blipFill rotWithShape="1">
          <a:blip r:embed="rId5">
            <a:alphaModFix/>
          </a:blip>
          <a:srcRect/>
          <a:stretch/>
        </p:blipFill>
        <p:spPr>
          <a:xfrm>
            <a:off x="3824797" y="1450181"/>
            <a:ext cx="1328738" cy="571500"/>
          </a:xfrm>
          <a:prstGeom prst="rect">
            <a:avLst/>
          </a:prstGeom>
          <a:noFill/>
          <a:ln>
            <a:noFill/>
          </a:ln>
        </p:spPr>
      </p:pic>
      <p:pic>
        <p:nvPicPr>
          <p:cNvPr id="210" name="Google Shape;210;p10"/>
          <p:cNvPicPr preferRelativeResize="0"/>
          <p:nvPr/>
        </p:nvPicPr>
        <p:blipFill rotWithShape="1">
          <a:blip r:embed="rId6">
            <a:alphaModFix/>
          </a:blip>
          <a:srcRect/>
          <a:stretch/>
        </p:blipFill>
        <p:spPr>
          <a:xfrm>
            <a:off x="5383579" y="1450181"/>
            <a:ext cx="1328738" cy="571500"/>
          </a:xfrm>
          <a:prstGeom prst="rect">
            <a:avLst/>
          </a:prstGeom>
          <a:noFill/>
          <a:ln>
            <a:noFill/>
          </a:ln>
        </p:spPr>
      </p:pic>
      <p:pic>
        <p:nvPicPr>
          <p:cNvPr id="211" name="Google Shape;211;p10"/>
          <p:cNvPicPr preferRelativeResize="0"/>
          <p:nvPr/>
        </p:nvPicPr>
        <p:blipFill rotWithShape="1">
          <a:blip r:embed="rId7">
            <a:alphaModFix/>
          </a:blip>
          <a:srcRect/>
          <a:stretch/>
        </p:blipFill>
        <p:spPr>
          <a:xfrm>
            <a:off x="6942363" y="1450181"/>
            <a:ext cx="1328738" cy="571500"/>
          </a:xfrm>
          <a:prstGeom prst="rect">
            <a:avLst/>
          </a:prstGeom>
          <a:noFill/>
          <a:ln>
            <a:noFill/>
          </a:ln>
        </p:spPr>
      </p:pic>
      <p:sp>
        <p:nvSpPr>
          <p:cNvPr id="212" name="Google Shape;212;p10"/>
          <p:cNvSpPr txBox="1"/>
          <p:nvPr/>
        </p:nvSpPr>
        <p:spPr>
          <a:xfrm>
            <a:off x="1010653" y="1053186"/>
            <a:ext cx="721895"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AD HOC</a:t>
            </a:r>
            <a:endParaRPr sz="1400" b="0" i="0" u="none" strike="noStrike" cap="none">
              <a:solidFill>
                <a:srgbClr val="000000"/>
              </a:solidFill>
              <a:latin typeface="Arial"/>
              <a:ea typeface="Arial"/>
              <a:cs typeface="Arial"/>
              <a:sym typeface="Arial"/>
            </a:endParaRPr>
          </a:p>
        </p:txBody>
      </p:sp>
      <p:sp>
        <p:nvSpPr>
          <p:cNvPr id="213" name="Google Shape;213;p10"/>
          <p:cNvSpPr txBox="1"/>
          <p:nvPr/>
        </p:nvSpPr>
        <p:spPr>
          <a:xfrm>
            <a:off x="2253983" y="1053186"/>
            <a:ext cx="1356678"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OPPORTUNISTIC</a:t>
            </a:r>
            <a:endParaRPr sz="1400" b="0" i="0" u="none" strike="noStrike" cap="none">
              <a:solidFill>
                <a:srgbClr val="000000"/>
              </a:solidFill>
              <a:latin typeface="Arial"/>
              <a:ea typeface="Arial"/>
              <a:cs typeface="Arial"/>
              <a:sym typeface="Arial"/>
            </a:endParaRPr>
          </a:p>
        </p:txBody>
      </p:sp>
      <p:sp>
        <p:nvSpPr>
          <p:cNvPr id="214" name="Google Shape;214;p10"/>
          <p:cNvSpPr txBox="1"/>
          <p:nvPr/>
        </p:nvSpPr>
        <p:spPr>
          <a:xfrm>
            <a:off x="3907631" y="1053186"/>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REPEATABLE</a:t>
            </a:r>
            <a:endParaRPr sz="1350" b="0" i="0" u="none" strike="noStrike" cap="none">
              <a:solidFill>
                <a:schemeClr val="dk1"/>
              </a:solidFill>
              <a:latin typeface="Calibri"/>
              <a:ea typeface="Calibri"/>
              <a:cs typeface="Calibri"/>
              <a:sym typeface="Calibri"/>
            </a:endParaRPr>
          </a:p>
        </p:txBody>
      </p:sp>
      <p:sp>
        <p:nvSpPr>
          <p:cNvPr id="215" name="Google Shape;215;p10"/>
          <p:cNvSpPr txBox="1"/>
          <p:nvPr/>
        </p:nvSpPr>
        <p:spPr>
          <a:xfrm>
            <a:off x="5466414" y="1053186"/>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MANAGED</a:t>
            </a:r>
            <a:endParaRPr sz="1350" b="0" i="0" u="none" strike="noStrike" cap="none">
              <a:solidFill>
                <a:schemeClr val="dk1"/>
              </a:solidFill>
              <a:latin typeface="Calibri"/>
              <a:ea typeface="Calibri"/>
              <a:cs typeface="Calibri"/>
              <a:sym typeface="Calibri"/>
            </a:endParaRPr>
          </a:p>
        </p:txBody>
      </p:sp>
      <p:sp>
        <p:nvSpPr>
          <p:cNvPr id="216" name="Google Shape;216;p10"/>
          <p:cNvSpPr txBox="1"/>
          <p:nvPr/>
        </p:nvSpPr>
        <p:spPr>
          <a:xfrm>
            <a:off x="7025197" y="1065081"/>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OPTIMIZED</a:t>
            </a:r>
            <a:endParaRPr sz="1350" b="0" i="0" u="none" strike="noStrike" cap="none">
              <a:solidFill>
                <a:schemeClr val="dk1"/>
              </a:solidFill>
              <a:latin typeface="Calibri"/>
              <a:ea typeface="Calibri"/>
              <a:cs typeface="Calibri"/>
              <a:sym typeface="Calibri"/>
            </a:endParaRPr>
          </a:p>
        </p:txBody>
      </p:sp>
      <p:sp>
        <p:nvSpPr>
          <p:cNvPr id="217" name="Google Shape;217;p10"/>
          <p:cNvSpPr/>
          <p:nvPr/>
        </p:nvSpPr>
        <p:spPr>
          <a:xfrm>
            <a:off x="5891538" y="2165058"/>
            <a:ext cx="312821" cy="409073"/>
          </a:xfrm>
          <a:prstGeom prst="downArrow">
            <a:avLst>
              <a:gd name="adj1" fmla="val 50000"/>
              <a:gd name="adj2" fmla="val 50000"/>
            </a:avLst>
          </a:prstGeom>
          <a:solidFill>
            <a:srgbClr val="7CAF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1"/>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pt-BR">
                <a:solidFill>
                  <a:srgbClr val="888888"/>
                </a:solidFill>
              </a:rPr>
              <a:t>Fonte: IDC</a:t>
            </a:r>
            <a:endParaRPr/>
          </a:p>
        </p:txBody>
      </p:sp>
      <p:sp>
        <p:nvSpPr>
          <p:cNvPr id="224" name="Google Shape;224;p11"/>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solidFill>
                  <a:srgbClr val="888888"/>
                </a:solidFill>
              </a:rPr>
              <a:t>11</a:t>
            </a:fld>
            <a:endParaRPr>
              <a:solidFill>
                <a:srgbClr val="888888"/>
              </a:solidFill>
            </a:endParaRPr>
          </a:p>
        </p:txBody>
      </p:sp>
      <p:pic>
        <p:nvPicPr>
          <p:cNvPr id="225" name="Google Shape;225;p11"/>
          <p:cNvPicPr preferRelativeResize="0"/>
          <p:nvPr/>
        </p:nvPicPr>
        <p:blipFill rotWithShape="1">
          <a:blip r:embed="rId3">
            <a:alphaModFix/>
          </a:blip>
          <a:srcRect/>
          <a:stretch/>
        </p:blipFill>
        <p:spPr>
          <a:xfrm>
            <a:off x="707231" y="1450181"/>
            <a:ext cx="1328738" cy="571500"/>
          </a:xfrm>
          <a:prstGeom prst="rect">
            <a:avLst/>
          </a:prstGeom>
          <a:noFill/>
          <a:ln>
            <a:noFill/>
          </a:ln>
        </p:spPr>
      </p:pic>
      <p:pic>
        <p:nvPicPr>
          <p:cNvPr id="226" name="Google Shape;226;p11"/>
          <p:cNvPicPr preferRelativeResize="0"/>
          <p:nvPr/>
        </p:nvPicPr>
        <p:blipFill rotWithShape="1">
          <a:blip r:embed="rId4">
            <a:alphaModFix/>
          </a:blip>
          <a:srcRect/>
          <a:stretch/>
        </p:blipFill>
        <p:spPr>
          <a:xfrm>
            <a:off x="2266014" y="1450181"/>
            <a:ext cx="1328738" cy="571500"/>
          </a:xfrm>
          <a:prstGeom prst="rect">
            <a:avLst/>
          </a:prstGeom>
          <a:noFill/>
          <a:ln>
            <a:noFill/>
          </a:ln>
        </p:spPr>
      </p:pic>
      <p:pic>
        <p:nvPicPr>
          <p:cNvPr id="227" name="Google Shape;227;p11"/>
          <p:cNvPicPr preferRelativeResize="0"/>
          <p:nvPr/>
        </p:nvPicPr>
        <p:blipFill rotWithShape="1">
          <a:blip r:embed="rId5">
            <a:alphaModFix/>
          </a:blip>
          <a:srcRect/>
          <a:stretch/>
        </p:blipFill>
        <p:spPr>
          <a:xfrm>
            <a:off x="3824797" y="1450181"/>
            <a:ext cx="1328738" cy="571500"/>
          </a:xfrm>
          <a:prstGeom prst="rect">
            <a:avLst/>
          </a:prstGeom>
          <a:noFill/>
          <a:ln>
            <a:noFill/>
          </a:ln>
        </p:spPr>
      </p:pic>
      <p:pic>
        <p:nvPicPr>
          <p:cNvPr id="228" name="Google Shape;228;p11"/>
          <p:cNvPicPr preferRelativeResize="0"/>
          <p:nvPr/>
        </p:nvPicPr>
        <p:blipFill rotWithShape="1">
          <a:blip r:embed="rId6">
            <a:alphaModFix/>
          </a:blip>
          <a:srcRect/>
          <a:stretch/>
        </p:blipFill>
        <p:spPr>
          <a:xfrm>
            <a:off x="5383579" y="1450181"/>
            <a:ext cx="1328738" cy="571500"/>
          </a:xfrm>
          <a:prstGeom prst="rect">
            <a:avLst/>
          </a:prstGeom>
          <a:noFill/>
          <a:ln>
            <a:noFill/>
          </a:ln>
        </p:spPr>
      </p:pic>
      <p:pic>
        <p:nvPicPr>
          <p:cNvPr id="229" name="Google Shape;229;p11"/>
          <p:cNvPicPr preferRelativeResize="0"/>
          <p:nvPr/>
        </p:nvPicPr>
        <p:blipFill rotWithShape="1">
          <a:blip r:embed="rId7">
            <a:alphaModFix/>
          </a:blip>
          <a:srcRect/>
          <a:stretch/>
        </p:blipFill>
        <p:spPr>
          <a:xfrm>
            <a:off x="6942363" y="1450181"/>
            <a:ext cx="1328738" cy="571500"/>
          </a:xfrm>
          <a:prstGeom prst="rect">
            <a:avLst/>
          </a:prstGeom>
          <a:noFill/>
          <a:ln>
            <a:noFill/>
          </a:ln>
        </p:spPr>
      </p:pic>
      <p:sp>
        <p:nvSpPr>
          <p:cNvPr id="230" name="Google Shape;230;p11"/>
          <p:cNvSpPr txBox="1"/>
          <p:nvPr/>
        </p:nvSpPr>
        <p:spPr>
          <a:xfrm>
            <a:off x="5690937" y="2661359"/>
            <a:ext cx="3453063" cy="21698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pt-BR" sz="1350" b="0" i="0" u="none" strike="noStrike" cap="none">
                <a:solidFill>
                  <a:schemeClr val="dk1"/>
                </a:solidFill>
                <a:latin typeface="Calibri"/>
                <a:ea typeface="Calibri"/>
                <a:cs typeface="Calibri"/>
                <a:sym typeface="Calibri"/>
              </a:rPr>
              <a:t>A empresa é agressivamente disruptiva no uso de novas tecnologias digitais e modelos de negócios para impactar os mercados. A inovação empresarial é impulsionada pela alimentação constante do ecossistema e por feedback. A melhoria contínua é uma filosofia de gestão central. A liderança fomenta a tomada de riscos e a experimentação para desenvolver capacidades inovadoras.</a:t>
            </a:r>
            <a:br>
              <a:rPr lang="pt-BR" sz="1350" b="0" i="0" u="none" strike="noStrike" cap="none">
                <a:solidFill>
                  <a:schemeClr val="dk1"/>
                </a:solidFill>
                <a:latin typeface="Calibri"/>
                <a:ea typeface="Calibri"/>
                <a:cs typeface="Calibri"/>
                <a:sym typeface="Calibri"/>
              </a:rPr>
            </a:br>
            <a:endParaRPr sz="1350" b="0" i="0" u="none" strike="noStrike" cap="none">
              <a:solidFill>
                <a:schemeClr val="dk1"/>
              </a:solidFill>
              <a:latin typeface="Calibri"/>
              <a:ea typeface="Calibri"/>
              <a:cs typeface="Calibri"/>
              <a:sym typeface="Calibri"/>
            </a:endParaRPr>
          </a:p>
        </p:txBody>
      </p:sp>
      <p:sp>
        <p:nvSpPr>
          <p:cNvPr id="231" name="Google Shape;231;p11"/>
          <p:cNvSpPr txBox="1"/>
          <p:nvPr/>
        </p:nvSpPr>
        <p:spPr>
          <a:xfrm>
            <a:off x="1010653" y="1053186"/>
            <a:ext cx="721895"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AD HOC</a:t>
            </a:r>
            <a:endParaRPr sz="1400" b="0" i="0" u="none" strike="noStrike" cap="none">
              <a:solidFill>
                <a:srgbClr val="000000"/>
              </a:solidFill>
              <a:latin typeface="Arial"/>
              <a:ea typeface="Arial"/>
              <a:cs typeface="Arial"/>
              <a:sym typeface="Arial"/>
            </a:endParaRPr>
          </a:p>
        </p:txBody>
      </p:sp>
      <p:sp>
        <p:nvSpPr>
          <p:cNvPr id="232" name="Google Shape;232;p11"/>
          <p:cNvSpPr txBox="1"/>
          <p:nvPr/>
        </p:nvSpPr>
        <p:spPr>
          <a:xfrm>
            <a:off x="2253983" y="1053186"/>
            <a:ext cx="1356678"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OPPORTUNISTIC</a:t>
            </a:r>
            <a:endParaRPr sz="1400" b="0" i="0" u="none" strike="noStrike" cap="none">
              <a:solidFill>
                <a:srgbClr val="000000"/>
              </a:solidFill>
              <a:latin typeface="Arial"/>
              <a:ea typeface="Arial"/>
              <a:cs typeface="Arial"/>
              <a:sym typeface="Arial"/>
            </a:endParaRPr>
          </a:p>
        </p:txBody>
      </p:sp>
      <p:sp>
        <p:nvSpPr>
          <p:cNvPr id="233" name="Google Shape;233;p11"/>
          <p:cNvSpPr txBox="1"/>
          <p:nvPr/>
        </p:nvSpPr>
        <p:spPr>
          <a:xfrm>
            <a:off x="3907631" y="1053186"/>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REPEATABLE</a:t>
            </a:r>
            <a:endParaRPr sz="1350" b="0" i="0" u="none" strike="noStrike" cap="none">
              <a:solidFill>
                <a:schemeClr val="dk1"/>
              </a:solidFill>
              <a:latin typeface="Calibri"/>
              <a:ea typeface="Calibri"/>
              <a:cs typeface="Calibri"/>
              <a:sym typeface="Calibri"/>
            </a:endParaRPr>
          </a:p>
        </p:txBody>
      </p:sp>
      <p:sp>
        <p:nvSpPr>
          <p:cNvPr id="234" name="Google Shape;234;p11"/>
          <p:cNvSpPr txBox="1"/>
          <p:nvPr/>
        </p:nvSpPr>
        <p:spPr>
          <a:xfrm>
            <a:off x="5466414" y="1053186"/>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MANAGED</a:t>
            </a:r>
            <a:endParaRPr sz="1350" b="0" i="0" u="none" strike="noStrike" cap="none">
              <a:solidFill>
                <a:schemeClr val="dk1"/>
              </a:solidFill>
              <a:latin typeface="Calibri"/>
              <a:ea typeface="Calibri"/>
              <a:cs typeface="Calibri"/>
              <a:sym typeface="Calibri"/>
            </a:endParaRPr>
          </a:p>
        </p:txBody>
      </p:sp>
      <p:sp>
        <p:nvSpPr>
          <p:cNvPr id="235" name="Google Shape;235;p11"/>
          <p:cNvSpPr txBox="1"/>
          <p:nvPr/>
        </p:nvSpPr>
        <p:spPr>
          <a:xfrm>
            <a:off x="7025197" y="1065081"/>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OPTIMIZED</a:t>
            </a:r>
            <a:endParaRPr sz="1350" b="0" i="0" u="none" strike="noStrike" cap="none">
              <a:solidFill>
                <a:schemeClr val="dk1"/>
              </a:solidFill>
              <a:latin typeface="Calibri"/>
              <a:ea typeface="Calibri"/>
              <a:cs typeface="Calibri"/>
              <a:sym typeface="Calibri"/>
            </a:endParaRPr>
          </a:p>
        </p:txBody>
      </p:sp>
      <p:sp>
        <p:nvSpPr>
          <p:cNvPr id="236" name="Google Shape;236;p11"/>
          <p:cNvSpPr/>
          <p:nvPr/>
        </p:nvSpPr>
        <p:spPr>
          <a:xfrm>
            <a:off x="7450321" y="2176953"/>
            <a:ext cx="312821" cy="409073"/>
          </a:xfrm>
          <a:prstGeom prst="downArrow">
            <a:avLst>
              <a:gd name="adj1" fmla="val 50000"/>
              <a:gd name="adj2" fmla="val 50000"/>
            </a:avLst>
          </a:prstGeom>
          <a:solidFill>
            <a:srgbClr val="ACC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2"/>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pt-BR">
                <a:solidFill>
                  <a:srgbClr val="888888"/>
                </a:solidFill>
              </a:rPr>
              <a:t>Fonte: IDC</a:t>
            </a:r>
            <a:endParaRPr/>
          </a:p>
        </p:txBody>
      </p:sp>
      <p:sp>
        <p:nvSpPr>
          <p:cNvPr id="242" name="Google Shape;242;p12"/>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solidFill>
                  <a:srgbClr val="888888"/>
                </a:solidFill>
              </a:rPr>
              <a:t>12</a:t>
            </a:fld>
            <a:endParaRPr>
              <a:solidFill>
                <a:srgbClr val="888888"/>
              </a:solidFill>
            </a:endParaRPr>
          </a:p>
        </p:txBody>
      </p:sp>
      <p:pic>
        <p:nvPicPr>
          <p:cNvPr id="243" name="Google Shape;243;p12"/>
          <p:cNvPicPr preferRelativeResize="0"/>
          <p:nvPr/>
        </p:nvPicPr>
        <p:blipFill rotWithShape="1">
          <a:blip r:embed="rId3">
            <a:alphaModFix/>
          </a:blip>
          <a:srcRect/>
          <a:stretch/>
        </p:blipFill>
        <p:spPr>
          <a:xfrm>
            <a:off x="707231" y="2472867"/>
            <a:ext cx="1328738" cy="571500"/>
          </a:xfrm>
          <a:prstGeom prst="rect">
            <a:avLst/>
          </a:prstGeom>
          <a:noFill/>
          <a:ln>
            <a:noFill/>
          </a:ln>
        </p:spPr>
      </p:pic>
      <p:pic>
        <p:nvPicPr>
          <p:cNvPr id="244" name="Google Shape;244;p12"/>
          <p:cNvPicPr preferRelativeResize="0"/>
          <p:nvPr/>
        </p:nvPicPr>
        <p:blipFill rotWithShape="1">
          <a:blip r:embed="rId4">
            <a:alphaModFix/>
          </a:blip>
          <a:srcRect/>
          <a:stretch/>
        </p:blipFill>
        <p:spPr>
          <a:xfrm>
            <a:off x="2266014" y="2472867"/>
            <a:ext cx="1328738" cy="571500"/>
          </a:xfrm>
          <a:prstGeom prst="rect">
            <a:avLst/>
          </a:prstGeom>
          <a:noFill/>
          <a:ln>
            <a:noFill/>
          </a:ln>
        </p:spPr>
      </p:pic>
      <p:pic>
        <p:nvPicPr>
          <p:cNvPr id="245" name="Google Shape;245;p12"/>
          <p:cNvPicPr preferRelativeResize="0"/>
          <p:nvPr/>
        </p:nvPicPr>
        <p:blipFill rotWithShape="1">
          <a:blip r:embed="rId5">
            <a:alphaModFix/>
          </a:blip>
          <a:srcRect/>
          <a:stretch/>
        </p:blipFill>
        <p:spPr>
          <a:xfrm>
            <a:off x="3824797" y="2472867"/>
            <a:ext cx="1328738" cy="571500"/>
          </a:xfrm>
          <a:prstGeom prst="rect">
            <a:avLst/>
          </a:prstGeom>
          <a:noFill/>
          <a:ln>
            <a:noFill/>
          </a:ln>
        </p:spPr>
      </p:pic>
      <p:pic>
        <p:nvPicPr>
          <p:cNvPr id="246" name="Google Shape;246;p12"/>
          <p:cNvPicPr preferRelativeResize="0"/>
          <p:nvPr/>
        </p:nvPicPr>
        <p:blipFill rotWithShape="1">
          <a:blip r:embed="rId6">
            <a:alphaModFix/>
          </a:blip>
          <a:srcRect/>
          <a:stretch/>
        </p:blipFill>
        <p:spPr>
          <a:xfrm>
            <a:off x="5383579" y="2472867"/>
            <a:ext cx="1328738" cy="571500"/>
          </a:xfrm>
          <a:prstGeom prst="rect">
            <a:avLst/>
          </a:prstGeom>
          <a:noFill/>
          <a:ln>
            <a:noFill/>
          </a:ln>
        </p:spPr>
      </p:pic>
      <p:pic>
        <p:nvPicPr>
          <p:cNvPr id="247" name="Google Shape;247;p12"/>
          <p:cNvPicPr preferRelativeResize="0"/>
          <p:nvPr/>
        </p:nvPicPr>
        <p:blipFill rotWithShape="1">
          <a:blip r:embed="rId7">
            <a:alphaModFix/>
          </a:blip>
          <a:srcRect/>
          <a:stretch/>
        </p:blipFill>
        <p:spPr>
          <a:xfrm>
            <a:off x="6942363" y="2472867"/>
            <a:ext cx="1328738" cy="571500"/>
          </a:xfrm>
          <a:prstGeom prst="rect">
            <a:avLst/>
          </a:prstGeom>
          <a:noFill/>
          <a:ln>
            <a:noFill/>
          </a:ln>
        </p:spPr>
      </p:pic>
      <p:sp>
        <p:nvSpPr>
          <p:cNvPr id="248" name="Google Shape;248;p12"/>
          <p:cNvSpPr txBox="1"/>
          <p:nvPr/>
        </p:nvSpPr>
        <p:spPr>
          <a:xfrm>
            <a:off x="1010653" y="2075871"/>
            <a:ext cx="721895"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AD HOC</a:t>
            </a:r>
            <a:endParaRPr sz="1400" b="0" i="0" u="none" strike="noStrike" cap="none">
              <a:solidFill>
                <a:srgbClr val="000000"/>
              </a:solidFill>
              <a:latin typeface="Arial"/>
              <a:ea typeface="Arial"/>
              <a:cs typeface="Arial"/>
              <a:sym typeface="Arial"/>
            </a:endParaRPr>
          </a:p>
        </p:txBody>
      </p:sp>
      <p:sp>
        <p:nvSpPr>
          <p:cNvPr id="249" name="Google Shape;249;p12"/>
          <p:cNvSpPr txBox="1"/>
          <p:nvPr/>
        </p:nvSpPr>
        <p:spPr>
          <a:xfrm>
            <a:off x="2253983" y="2075871"/>
            <a:ext cx="1356678"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OPPORTUNISTIC</a:t>
            </a:r>
            <a:endParaRPr sz="1400" b="0" i="0" u="none" strike="noStrike" cap="none">
              <a:solidFill>
                <a:srgbClr val="000000"/>
              </a:solidFill>
              <a:latin typeface="Arial"/>
              <a:ea typeface="Arial"/>
              <a:cs typeface="Arial"/>
              <a:sym typeface="Arial"/>
            </a:endParaRPr>
          </a:p>
        </p:txBody>
      </p:sp>
      <p:sp>
        <p:nvSpPr>
          <p:cNvPr id="250" name="Google Shape;250;p12"/>
          <p:cNvSpPr txBox="1"/>
          <p:nvPr/>
        </p:nvSpPr>
        <p:spPr>
          <a:xfrm>
            <a:off x="3907631" y="2075871"/>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REPEATABLE</a:t>
            </a:r>
            <a:endParaRPr sz="1350" b="0" i="0" u="none" strike="noStrike" cap="none">
              <a:solidFill>
                <a:schemeClr val="dk1"/>
              </a:solidFill>
              <a:latin typeface="Calibri"/>
              <a:ea typeface="Calibri"/>
              <a:cs typeface="Calibri"/>
              <a:sym typeface="Calibri"/>
            </a:endParaRPr>
          </a:p>
        </p:txBody>
      </p:sp>
      <p:sp>
        <p:nvSpPr>
          <p:cNvPr id="251" name="Google Shape;251;p12"/>
          <p:cNvSpPr txBox="1"/>
          <p:nvPr/>
        </p:nvSpPr>
        <p:spPr>
          <a:xfrm>
            <a:off x="5466414" y="2075871"/>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MANAGED</a:t>
            </a:r>
            <a:endParaRPr sz="1350" b="0" i="0" u="none" strike="noStrike" cap="none">
              <a:solidFill>
                <a:schemeClr val="dk1"/>
              </a:solidFill>
              <a:latin typeface="Calibri"/>
              <a:ea typeface="Calibri"/>
              <a:cs typeface="Calibri"/>
              <a:sym typeface="Calibri"/>
            </a:endParaRPr>
          </a:p>
        </p:txBody>
      </p:sp>
      <p:sp>
        <p:nvSpPr>
          <p:cNvPr id="252" name="Google Shape;252;p12"/>
          <p:cNvSpPr txBox="1"/>
          <p:nvPr/>
        </p:nvSpPr>
        <p:spPr>
          <a:xfrm>
            <a:off x="7025197" y="2087766"/>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OPTIMIZED</a:t>
            </a:r>
            <a:endParaRPr sz="1350" b="0" i="0" u="none" strike="noStrike" cap="none">
              <a:solidFill>
                <a:schemeClr val="dk1"/>
              </a:solidFill>
              <a:latin typeface="Calibri"/>
              <a:ea typeface="Calibri"/>
              <a:cs typeface="Calibri"/>
              <a:sym typeface="Calibri"/>
            </a:endParaRPr>
          </a:p>
        </p:txBody>
      </p:sp>
      <p:sp>
        <p:nvSpPr>
          <p:cNvPr id="253" name="Google Shape;253;p12"/>
          <p:cNvSpPr txBox="1"/>
          <p:nvPr/>
        </p:nvSpPr>
        <p:spPr>
          <a:xfrm>
            <a:off x="854242" y="3260983"/>
            <a:ext cx="1022687" cy="11310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DIGITAL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RESISTER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SEEDING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DIGITAL</a:t>
            </a:r>
            <a:endParaRPr sz="1400" b="0" i="0" u="none" strike="noStrike" cap="none">
              <a:solidFill>
                <a:srgbClr val="000000"/>
              </a:solidFill>
              <a:latin typeface="Arial"/>
              <a:ea typeface="Arial"/>
              <a:cs typeface="Arial"/>
              <a:sym typeface="Arial"/>
            </a:endParaRPr>
          </a:p>
        </p:txBody>
      </p:sp>
      <p:sp>
        <p:nvSpPr>
          <p:cNvPr id="254" name="Google Shape;254;p12"/>
          <p:cNvSpPr txBox="1"/>
          <p:nvPr/>
        </p:nvSpPr>
        <p:spPr>
          <a:xfrm>
            <a:off x="2247968" y="3260983"/>
            <a:ext cx="1356678" cy="11310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DIGITAL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EXPLORER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ENABLING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DIGITAL</a:t>
            </a:r>
            <a:endParaRPr sz="1400" b="0" i="0" u="none" strike="noStrike" cap="none">
              <a:solidFill>
                <a:srgbClr val="000000"/>
              </a:solidFill>
              <a:latin typeface="Arial"/>
              <a:ea typeface="Arial"/>
              <a:cs typeface="Arial"/>
              <a:sym typeface="Arial"/>
            </a:endParaRPr>
          </a:p>
        </p:txBody>
      </p:sp>
      <p:sp>
        <p:nvSpPr>
          <p:cNvPr id="255" name="Google Shape;255;p12"/>
          <p:cNvSpPr txBox="1"/>
          <p:nvPr/>
        </p:nvSpPr>
        <p:spPr>
          <a:xfrm>
            <a:off x="3812767" y="3260983"/>
            <a:ext cx="1340768" cy="11310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DIGITAL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PLAYER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COORDINATING DIGITAL</a:t>
            </a:r>
            <a:endParaRPr sz="1350" b="0" i="0" u="none" strike="noStrike" cap="none">
              <a:solidFill>
                <a:schemeClr val="dk1"/>
              </a:solidFill>
              <a:latin typeface="Calibri"/>
              <a:ea typeface="Calibri"/>
              <a:cs typeface="Calibri"/>
              <a:sym typeface="Calibri"/>
            </a:endParaRPr>
          </a:p>
        </p:txBody>
      </p:sp>
      <p:sp>
        <p:nvSpPr>
          <p:cNvPr id="256" name="Google Shape;256;p12"/>
          <p:cNvSpPr txBox="1"/>
          <p:nvPr/>
        </p:nvSpPr>
        <p:spPr>
          <a:xfrm>
            <a:off x="5245768" y="3260983"/>
            <a:ext cx="1592330" cy="11310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DIGITAL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TRANSFORMER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INTEGRATING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DIGITAL</a:t>
            </a:r>
            <a:endParaRPr sz="1350" b="0" i="0" u="none" strike="noStrike" cap="none">
              <a:solidFill>
                <a:schemeClr val="dk1"/>
              </a:solidFill>
              <a:latin typeface="Calibri"/>
              <a:ea typeface="Calibri"/>
              <a:cs typeface="Calibri"/>
              <a:sym typeface="Calibri"/>
            </a:endParaRPr>
          </a:p>
        </p:txBody>
      </p:sp>
      <p:sp>
        <p:nvSpPr>
          <p:cNvPr id="257" name="Google Shape;257;p12"/>
          <p:cNvSpPr txBox="1"/>
          <p:nvPr/>
        </p:nvSpPr>
        <p:spPr>
          <a:xfrm>
            <a:off x="6911674" y="3272878"/>
            <a:ext cx="1378085" cy="13388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DIGITAL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DISRUPTOR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REALIZING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DIGITAL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AT SCALE</a:t>
            </a:r>
            <a:endParaRPr sz="135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pt-BR">
                <a:solidFill>
                  <a:srgbClr val="888888"/>
                </a:solidFill>
              </a:rPr>
              <a:t>Fonte: IDC (2019)</a:t>
            </a:r>
            <a:endParaRPr/>
          </a:p>
        </p:txBody>
      </p:sp>
      <p:sp>
        <p:nvSpPr>
          <p:cNvPr id="263" name="Google Shape;263;p13"/>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solidFill>
                  <a:srgbClr val="888888"/>
                </a:solidFill>
              </a:rPr>
              <a:t>13</a:t>
            </a:fld>
            <a:endParaRPr>
              <a:solidFill>
                <a:srgbClr val="888888"/>
              </a:solidFill>
            </a:endParaRPr>
          </a:p>
        </p:txBody>
      </p:sp>
      <p:sp>
        <p:nvSpPr>
          <p:cNvPr id="264" name="Google Shape;264;p13"/>
          <p:cNvSpPr txBox="1"/>
          <p:nvPr/>
        </p:nvSpPr>
        <p:spPr>
          <a:xfrm>
            <a:off x="2040197" y="4534945"/>
            <a:ext cx="587097"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pt-BR" sz="1050" b="1" i="0" u="none" strike="noStrike" cap="none">
                <a:solidFill>
                  <a:schemeClr val="dk1"/>
                </a:solidFill>
                <a:latin typeface="Calibri"/>
                <a:ea typeface="Calibri"/>
                <a:cs typeface="Calibri"/>
                <a:sym typeface="Calibri"/>
              </a:rPr>
              <a:t>AD HOC</a:t>
            </a:r>
            <a:endParaRPr sz="1400" b="0" i="0" u="none" strike="noStrike" cap="none">
              <a:solidFill>
                <a:srgbClr val="000000"/>
              </a:solidFill>
              <a:latin typeface="Arial"/>
              <a:ea typeface="Arial"/>
              <a:cs typeface="Arial"/>
              <a:sym typeface="Arial"/>
            </a:endParaRPr>
          </a:p>
        </p:txBody>
      </p:sp>
      <p:sp>
        <p:nvSpPr>
          <p:cNvPr id="265" name="Google Shape;265;p13"/>
          <p:cNvSpPr txBox="1"/>
          <p:nvPr/>
        </p:nvSpPr>
        <p:spPr>
          <a:xfrm>
            <a:off x="2906142" y="4534945"/>
            <a:ext cx="1103349"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pt-BR" sz="1050" b="1" i="0" u="none" strike="noStrike" cap="none">
                <a:solidFill>
                  <a:schemeClr val="dk1"/>
                </a:solidFill>
                <a:latin typeface="Calibri"/>
                <a:ea typeface="Calibri"/>
                <a:cs typeface="Calibri"/>
                <a:sym typeface="Calibri"/>
              </a:rPr>
              <a:t>OPPORTUNISTIC</a:t>
            </a:r>
            <a:endParaRPr sz="1400" b="0" i="0" u="none" strike="noStrike" cap="none">
              <a:solidFill>
                <a:srgbClr val="000000"/>
              </a:solidFill>
              <a:latin typeface="Arial"/>
              <a:ea typeface="Arial"/>
              <a:cs typeface="Arial"/>
              <a:sym typeface="Arial"/>
            </a:endParaRPr>
          </a:p>
        </p:txBody>
      </p:sp>
      <p:sp>
        <p:nvSpPr>
          <p:cNvPr id="266" name="Google Shape;266;p13"/>
          <p:cNvSpPr txBox="1"/>
          <p:nvPr/>
        </p:nvSpPr>
        <p:spPr>
          <a:xfrm>
            <a:off x="4106457" y="4534945"/>
            <a:ext cx="945891"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pt-BR" sz="1050" b="1" i="0" u="none" strike="noStrike" cap="none">
                <a:solidFill>
                  <a:schemeClr val="dk1"/>
                </a:solidFill>
                <a:latin typeface="Calibri"/>
                <a:ea typeface="Calibri"/>
                <a:cs typeface="Calibri"/>
                <a:sym typeface="Calibri"/>
              </a:rPr>
              <a:t>REPEATABLE</a:t>
            </a:r>
            <a:endParaRPr sz="1050" b="0" i="0" u="none" strike="noStrike" cap="none">
              <a:solidFill>
                <a:schemeClr val="dk1"/>
              </a:solidFill>
              <a:latin typeface="Calibri"/>
              <a:ea typeface="Calibri"/>
              <a:cs typeface="Calibri"/>
              <a:sym typeface="Calibri"/>
            </a:endParaRPr>
          </a:p>
        </p:txBody>
      </p:sp>
      <p:sp>
        <p:nvSpPr>
          <p:cNvPr id="267" name="Google Shape;267;p13"/>
          <p:cNvSpPr txBox="1"/>
          <p:nvPr/>
        </p:nvSpPr>
        <p:spPr>
          <a:xfrm>
            <a:off x="5244135" y="4534945"/>
            <a:ext cx="945891"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pt-BR" sz="1050" b="1" i="0" u="none" strike="noStrike" cap="none">
                <a:solidFill>
                  <a:schemeClr val="dk1"/>
                </a:solidFill>
                <a:latin typeface="Calibri"/>
                <a:ea typeface="Calibri"/>
                <a:cs typeface="Calibri"/>
                <a:sym typeface="Calibri"/>
              </a:rPr>
              <a:t>MANAGED</a:t>
            </a:r>
            <a:endParaRPr sz="1050" b="0" i="0" u="none" strike="noStrike" cap="none">
              <a:solidFill>
                <a:schemeClr val="dk1"/>
              </a:solidFill>
              <a:latin typeface="Calibri"/>
              <a:ea typeface="Calibri"/>
              <a:cs typeface="Calibri"/>
              <a:sym typeface="Calibri"/>
            </a:endParaRPr>
          </a:p>
        </p:txBody>
      </p:sp>
      <p:sp>
        <p:nvSpPr>
          <p:cNvPr id="268" name="Google Shape;268;p13"/>
          <p:cNvSpPr txBox="1"/>
          <p:nvPr/>
        </p:nvSpPr>
        <p:spPr>
          <a:xfrm>
            <a:off x="6377981" y="4534945"/>
            <a:ext cx="945891"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pt-BR" sz="1050" b="1" i="0" u="none" strike="noStrike" cap="none">
                <a:solidFill>
                  <a:schemeClr val="dk1"/>
                </a:solidFill>
                <a:latin typeface="Calibri"/>
                <a:ea typeface="Calibri"/>
                <a:cs typeface="Calibri"/>
                <a:sym typeface="Calibri"/>
              </a:rPr>
              <a:t>OPTIMIZED</a:t>
            </a:r>
            <a:endParaRPr sz="1050" b="0" i="0" u="none" strike="noStrike" cap="none">
              <a:solidFill>
                <a:schemeClr val="dk1"/>
              </a:solidFill>
              <a:latin typeface="Calibri"/>
              <a:ea typeface="Calibri"/>
              <a:cs typeface="Calibri"/>
              <a:sym typeface="Calibri"/>
            </a:endParaRPr>
          </a:p>
        </p:txBody>
      </p:sp>
      <p:pic>
        <p:nvPicPr>
          <p:cNvPr id="269" name="Google Shape;269;p13"/>
          <p:cNvPicPr preferRelativeResize="0"/>
          <p:nvPr/>
        </p:nvPicPr>
        <p:blipFill rotWithShape="1">
          <a:blip r:embed="rId3">
            <a:alphaModFix/>
          </a:blip>
          <a:srcRect l="9404" t="5337" r="6349" b="36965"/>
          <a:stretch/>
        </p:blipFill>
        <p:spPr>
          <a:xfrm>
            <a:off x="1839606" y="2228356"/>
            <a:ext cx="5583879" cy="2263299"/>
          </a:xfrm>
          <a:prstGeom prst="rect">
            <a:avLst/>
          </a:prstGeom>
          <a:noFill/>
          <a:ln>
            <a:noFill/>
          </a:ln>
        </p:spPr>
      </p:pic>
      <p:sp>
        <p:nvSpPr>
          <p:cNvPr id="270" name="Google Shape;270;p13"/>
          <p:cNvSpPr txBox="1"/>
          <p:nvPr/>
        </p:nvSpPr>
        <p:spPr>
          <a:xfrm>
            <a:off x="5052349" y="764528"/>
            <a:ext cx="4101728" cy="110162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000000"/>
              </a:buClr>
              <a:buSzPts val="900"/>
              <a:buFont typeface="Arial"/>
              <a:buNone/>
            </a:pPr>
            <a:r>
              <a:rPr lang="pt-BR" sz="900" b="0" i="0" u="none" strike="noStrike" cap="none">
                <a:solidFill>
                  <a:srgbClr val="000000"/>
                </a:solidFill>
                <a:latin typeface="Open Sans"/>
                <a:ea typeface="Open Sans"/>
                <a:cs typeface="Open Sans"/>
                <a:sym typeface="Open Sans"/>
              </a:rPr>
              <a:t>The largest numbers of organizations are at stage 2 (Opportunistic). Such organizations are still operating on a project basis, resulting in inconsistent use of digitally enabled products and experiences and unpredictable progress. Becoming better aligned with business strategy and increased integration and consistency should be their priority. The next largest stage of maturity is stage 3 (Repeatable). While their digital products, services, and experiences are consistent, they do not truly innovate. </a:t>
            </a:r>
            <a:r>
              <a:rPr lang="pt-BR" sz="900" b="1" i="0" u="none" strike="noStrike" cap="none">
                <a:solidFill>
                  <a:srgbClr val="000000"/>
                </a:solidFill>
                <a:latin typeface="Open Sans"/>
                <a:ea typeface="Open Sans"/>
                <a:cs typeface="Open Sans"/>
                <a:sym typeface="Open Sans"/>
              </a:rPr>
              <a:t>Innovation and integration should be the focus for organizations</a:t>
            </a:r>
            <a:br>
              <a:rPr lang="pt-BR" sz="900" b="1" i="0" u="none" strike="noStrike" cap="none">
                <a:solidFill>
                  <a:srgbClr val="000000"/>
                </a:solidFill>
                <a:latin typeface="Open Sans"/>
                <a:ea typeface="Open Sans"/>
                <a:cs typeface="Open Sans"/>
                <a:sym typeface="Open Sans"/>
              </a:rPr>
            </a:br>
            <a:r>
              <a:rPr lang="pt-BR" sz="900" b="1" i="0" u="none" strike="noStrike" cap="none">
                <a:solidFill>
                  <a:srgbClr val="000000"/>
                </a:solidFill>
                <a:latin typeface="Open Sans"/>
                <a:ea typeface="Open Sans"/>
                <a:cs typeface="Open Sans"/>
                <a:sym typeface="Open Sans"/>
              </a:rPr>
              <a:t>hoping to move from the repeatable to the managed stage.</a:t>
            </a:r>
            <a:r>
              <a:rPr lang="pt-BR"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4"/>
          <p:cNvSpPr txBox="1">
            <a:spLocks noGrp="1"/>
          </p:cNvSpPr>
          <p:nvPr>
            <p:ph type="body" idx="1"/>
          </p:nvPr>
        </p:nvSpPr>
        <p:spPr>
          <a:xfrm>
            <a:off x="469231" y="1281408"/>
            <a:ext cx="8506327" cy="315518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None/>
            </a:pPr>
            <a:r>
              <a:rPr lang="pt-BR"/>
              <a:t>Inovação não é (só) sobre um ambiente descolado.</a:t>
            </a:r>
            <a:endParaRPr/>
          </a:p>
        </p:txBody>
      </p:sp>
      <p:sp>
        <p:nvSpPr>
          <p:cNvPr id="276" name="Google Shape;276;p14"/>
          <p:cNvSpPr txBox="1">
            <a:spLocks noGrp="1"/>
          </p:cNvSpPr>
          <p:nvPr>
            <p:ph type="sldNum" idx="4294967295"/>
          </p:nvPr>
        </p:nvSpPr>
        <p:spPr>
          <a:xfrm>
            <a:off x="7922418" y="4853864"/>
            <a:ext cx="1053139"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5"/>
          <p:cNvSpPr txBox="1">
            <a:spLocks noGrp="1"/>
          </p:cNvSpPr>
          <p:nvPr>
            <p:ph type="sldNum" idx="4294967295"/>
          </p:nvPr>
        </p:nvSpPr>
        <p:spPr>
          <a:xfrm>
            <a:off x="7922418" y="4853864"/>
            <a:ext cx="1053139"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t>15</a:t>
            </a:fld>
            <a:endParaRPr/>
          </a:p>
        </p:txBody>
      </p:sp>
      <p:pic>
        <p:nvPicPr>
          <p:cNvPr id="282" name="Google Shape;282;p15"/>
          <p:cNvPicPr preferRelativeResize="0"/>
          <p:nvPr/>
        </p:nvPicPr>
        <p:blipFill rotWithShape="1">
          <a:blip r:embed="rId3">
            <a:alphaModFix/>
          </a:blip>
          <a:srcRect/>
          <a:stretch/>
        </p:blipFill>
        <p:spPr>
          <a:xfrm>
            <a:off x="469230" y="2116530"/>
            <a:ext cx="8506327" cy="24573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6"/>
          <p:cNvSpPr txBox="1">
            <a:spLocks noGrp="1"/>
          </p:cNvSpPr>
          <p:nvPr>
            <p:ph type="sldNum" idx="4294967295"/>
          </p:nvPr>
        </p:nvSpPr>
        <p:spPr>
          <a:xfrm>
            <a:off x="6457950" y="4769644"/>
            <a:ext cx="2057400" cy="273844"/>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200"/>
              <a:buNone/>
            </a:pPr>
            <a:fld id="{00000000-1234-1234-1234-123412341234}" type="slidenum">
              <a:rPr lang="pt-BR">
                <a:solidFill>
                  <a:srgbClr val="888888"/>
                </a:solidFill>
              </a:rPr>
              <a:t>16</a:t>
            </a:fld>
            <a:endParaRPr>
              <a:solidFill>
                <a:srgbClr val="888888"/>
              </a:solidFill>
            </a:endParaRPr>
          </a:p>
        </p:txBody>
      </p:sp>
      <p:pic>
        <p:nvPicPr>
          <p:cNvPr id="288" name="Google Shape;288;p16"/>
          <p:cNvPicPr preferRelativeResize="0">
            <a:picLocks noGrp="1"/>
          </p:cNvPicPr>
          <p:nvPr>
            <p:ph type="body" idx="1"/>
          </p:nvPr>
        </p:nvPicPr>
        <p:blipFill rotWithShape="1">
          <a:blip r:embed="rId3">
            <a:alphaModFix/>
          </a:blip>
          <a:srcRect/>
          <a:stretch/>
        </p:blipFill>
        <p:spPr>
          <a:xfrm>
            <a:off x="1620186" y="966878"/>
            <a:ext cx="5903628" cy="39396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17" descr="Uma imagem contendo interior, teto, mesa, colorido&#10;&#10;Descrição gerada automaticamente"/>
          <p:cNvPicPr preferRelativeResize="0">
            <a:picLocks noGrp="1"/>
          </p:cNvPicPr>
          <p:nvPr>
            <p:ph type="body" idx="1"/>
          </p:nvPr>
        </p:nvPicPr>
        <p:blipFill rotWithShape="1">
          <a:blip r:embed="rId3">
            <a:alphaModFix/>
          </a:blip>
          <a:srcRect/>
          <a:stretch/>
        </p:blipFill>
        <p:spPr>
          <a:xfrm>
            <a:off x="1918031" y="1612107"/>
            <a:ext cx="5609166" cy="3155156"/>
          </a:xfrm>
          <a:prstGeom prst="rect">
            <a:avLst/>
          </a:prstGeom>
          <a:noFill/>
          <a:ln>
            <a:noFill/>
          </a:ln>
        </p:spPr>
      </p:pic>
      <p:sp>
        <p:nvSpPr>
          <p:cNvPr id="294" name="Google Shape;294;p17"/>
          <p:cNvSpPr txBox="1">
            <a:spLocks noGrp="1"/>
          </p:cNvSpPr>
          <p:nvPr>
            <p:ph type="sldNum" idx="4294967295"/>
          </p:nvPr>
        </p:nvSpPr>
        <p:spPr>
          <a:xfrm>
            <a:off x="7922418" y="4853864"/>
            <a:ext cx="1053139"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18" descr="Uma imagem contendo interior, edifício, chão, pessoa&#10;&#10;Descrição gerada automaticamente"/>
          <p:cNvPicPr preferRelativeResize="0">
            <a:picLocks noGrp="1"/>
          </p:cNvPicPr>
          <p:nvPr>
            <p:ph type="body" idx="1"/>
          </p:nvPr>
        </p:nvPicPr>
        <p:blipFill rotWithShape="1">
          <a:blip r:embed="rId3">
            <a:alphaModFix/>
          </a:blip>
          <a:srcRect/>
          <a:stretch/>
        </p:blipFill>
        <p:spPr>
          <a:xfrm>
            <a:off x="1920720" y="1612107"/>
            <a:ext cx="5603789" cy="3155156"/>
          </a:xfrm>
          <a:prstGeom prst="rect">
            <a:avLst/>
          </a:prstGeom>
          <a:noFill/>
          <a:ln>
            <a:noFill/>
          </a:ln>
        </p:spPr>
      </p:pic>
      <p:sp>
        <p:nvSpPr>
          <p:cNvPr id="300" name="Google Shape;300;p18"/>
          <p:cNvSpPr txBox="1">
            <a:spLocks noGrp="1"/>
          </p:cNvSpPr>
          <p:nvPr>
            <p:ph type="sldNum" idx="4294967295"/>
          </p:nvPr>
        </p:nvSpPr>
        <p:spPr>
          <a:xfrm>
            <a:off x="7922418" y="4853864"/>
            <a:ext cx="1053139"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19" descr="Uma imagem contendo interior, sentado, mesa&#10;&#10;Descrição gerada automaticamente"/>
          <p:cNvPicPr preferRelativeResize="0">
            <a:picLocks noGrp="1"/>
          </p:cNvPicPr>
          <p:nvPr>
            <p:ph type="body" idx="1"/>
          </p:nvPr>
        </p:nvPicPr>
        <p:blipFill rotWithShape="1">
          <a:blip r:embed="rId3">
            <a:alphaModFix/>
          </a:blip>
          <a:srcRect/>
          <a:stretch/>
        </p:blipFill>
        <p:spPr>
          <a:xfrm>
            <a:off x="1920720" y="1612107"/>
            <a:ext cx="5603789" cy="3155156"/>
          </a:xfrm>
          <a:prstGeom prst="rect">
            <a:avLst/>
          </a:prstGeom>
          <a:noFill/>
          <a:ln>
            <a:noFill/>
          </a:ln>
        </p:spPr>
      </p:pic>
      <p:sp>
        <p:nvSpPr>
          <p:cNvPr id="306" name="Google Shape;306;p19"/>
          <p:cNvSpPr txBox="1">
            <a:spLocks noGrp="1"/>
          </p:cNvSpPr>
          <p:nvPr>
            <p:ph type="sldNum" idx="4294967295"/>
          </p:nvPr>
        </p:nvSpPr>
        <p:spPr>
          <a:xfrm>
            <a:off x="7922418" y="4853864"/>
            <a:ext cx="1053139"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p:nvPr/>
        </p:nvSpPr>
        <p:spPr>
          <a:xfrm>
            <a:off x="1390796" y="1989356"/>
            <a:ext cx="6358744"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pt-BR" sz="3500" b="0" i="0" u="none" strike="noStrike" cap="none">
                <a:solidFill>
                  <a:srgbClr val="595959"/>
                </a:solidFill>
                <a:latin typeface="Arial"/>
                <a:ea typeface="Arial"/>
                <a:cs typeface="Arial"/>
                <a:sym typeface="Arial"/>
              </a:rPr>
              <a:t>TECH-DRIVEN</a:t>
            </a:r>
            <a:endParaRPr sz="3500" b="0" i="0" u="none" strike="noStrike" cap="none">
              <a:solidFill>
                <a:srgbClr val="ED145B"/>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500"/>
              <a:buFont typeface="Arial"/>
              <a:buNone/>
            </a:pPr>
            <a:r>
              <a:rPr lang="pt-BR" sz="3500" b="0" i="0" u="none" strike="noStrike" cap="none">
                <a:solidFill>
                  <a:srgbClr val="ED145B"/>
                </a:solidFill>
                <a:latin typeface="Arial"/>
                <a:ea typeface="Arial"/>
                <a:cs typeface="Arial"/>
                <a:sym typeface="Arial"/>
              </a:rPr>
              <a:t>BUSINESS TRANSFORMATION</a:t>
            </a:r>
            <a:endParaRPr sz="3500" b="0" i="0" u="none" strike="noStrike" cap="none">
              <a:solidFill>
                <a:srgbClr val="ED145B"/>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0"/>
          <p:cNvSpPr/>
          <p:nvPr/>
        </p:nvSpPr>
        <p:spPr>
          <a:xfrm>
            <a:off x="1143000" y="1791044"/>
            <a:ext cx="6858000" cy="1566174"/>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312" name="Google Shape;312;p20"/>
          <p:cNvSpPr txBox="1">
            <a:spLocks noGrp="1"/>
          </p:cNvSpPr>
          <p:nvPr>
            <p:ph type="body" idx="1"/>
          </p:nvPr>
        </p:nvSpPr>
        <p:spPr>
          <a:xfrm>
            <a:off x="1485900" y="1924459"/>
            <a:ext cx="6172200" cy="1299344"/>
          </a:xfrm>
          <a:prstGeom prst="rect">
            <a:avLst/>
          </a:prstGeom>
          <a:noFill/>
          <a:ln>
            <a:noFill/>
          </a:ln>
        </p:spPr>
        <p:txBody>
          <a:bodyPr spcFirstLastPara="1" wrap="square" lIns="91425" tIns="45700" rIns="91425" bIns="45700" anchor="ctr" anchorCtr="0">
            <a:normAutofit fontScale="92500" lnSpcReduction="20000"/>
          </a:bodyPr>
          <a:lstStyle/>
          <a:p>
            <a:pPr marL="0" lvl="0" indent="0" algn="ctr" rtl="0">
              <a:lnSpc>
                <a:spcPct val="100000"/>
              </a:lnSpc>
              <a:spcBef>
                <a:spcPts val="0"/>
              </a:spcBef>
              <a:spcAft>
                <a:spcPts val="0"/>
              </a:spcAft>
              <a:buClr>
                <a:schemeClr val="dk1"/>
              </a:buClr>
              <a:buSzPct val="100000"/>
              <a:buNone/>
            </a:pPr>
            <a:r>
              <a:rPr lang="pt-BR"/>
              <a:t>Inovação é algo </a:t>
            </a:r>
            <a:r>
              <a:rPr lang="pt-BR" b="1">
                <a:solidFill>
                  <a:srgbClr val="EE2B75"/>
                </a:solidFill>
              </a:rPr>
              <a:t>novo</a:t>
            </a:r>
            <a:r>
              <a:rPr lang="pt-BR" b="1">
                <a:solidFill>
                  <a:srgbClr val="0066FF"/>
                </a:solidFill>
              </a:rPr>
              <a:t> </a:t>
            </a:r>
            <a:r>
              <a:rPr lang="pt-BR" b="1">
                <a:solidFill>
                  <a:srgbClr val="EE2B75"/>
                </a:solidFill>
              </a:rPr>
              <a:t>ou diferente</a:t>
            </a:r>
            <a:r>
              <a:rPr lang="pt-BR"/>
              <a:t>, trazido </a:t>
            </a:r>
            <a:r>
              <a:rPr lang="pt-BR" b="1">
                <a:solidFill>
                  <a:srgbClr val="EE2B75"/>
                </a:solidFill>
              </a:rPr>
              <a:t>corretamente</a:t>
            </a:r>
            <a:r>
              <a:rPr lang="pt-BR"/>
              <a:t> para o mundo, que cria uma </a:t>
            </a:r>
            <a:r>
              <a:rPr lang="pt-BR" b="1">
                <a:solidFill>
                  <a:srgbClr val="EE2B75"/>
                </a:solidFill>
              </a:rPr>
              <a:t>experiência positiva</a:t>
            </a:r>
            <a:r>
              <a:rPr lang="pt-BR"/>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1"/>
          <p:cNvSpPr/>
          <p:nvPr/>
        </p:nvSpPr>
        <p:spPr>
          <a:xfrm>
            <a:off x="1143000" y="1791044"/>
            <a:ext cx="6858000" cy="1566174"/>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318" name="Google Shape;318;p21"/>
          <p:cNvSpPr txBox="1">
            <a:spLocks noGrp="1"/>
          </p:cNvSpPr>
          <p:nvPr>
            <p:ph type="body" idx="1"/>
          </p:nvPr>
        </p:nvSpPr>
        <p:spPr>
          <a:xfrm>
            <a:off x="1485900" y="1924459"/>
            <a:ext cx="6172200" cy="1299344"/>
          </a:xfrm>
          <a:prstGeom prst="rect">
            <a:avLst/>
          </a:prstGeom>
          <a:noFill/>
          <a:ln>
            <a:noFill/>
          </a:ln>
        </p:spPr>
        <p:txBody>
          <a:bodyPr spcFirstLastPara="1" wrap="square" lIns="91425" tIns="45700" rIns="91425" bIns="45700" anchor="ctr" anchorCtr="0">
            <a:normAutofit fontScale="70000" lnSpcReduction="20000"/>
          </a:bodyPr>
          <a:lstStyle/>
          <a:p>
            <a:pPr marL="0" lvl="0" indent="0" algn="ctr" rtl="0">
              <a:lnSpc>
                <a:spcPct val="100000"/>
              </a:lnSpc>
              <a:spcBef>
                <a:spcPts val="0"/>
              </a:spcBef>
              <a:spcAft>
                <a:spcPts val="0"/>
              </a:spcAft>
              <a:buClr>
                <a:schemeClr val="dk1"/>
              </a:buClr>
              <a:buSzPct val="100000"/>
              <a:buNone/>
            </a:pPr>
            <a:r>
              <a:rPr lang="pt-BR"/>
              <a:t>“Nós sempre inovamos começando pelo ‘</a:t>
            </a:r>
            <a:r>
              <a:rPr lang="pt-BR" i="1"/>
              <a:t>cliente</a:t>
            </a:r>
            <a:r>
              <a:rPr lang="pt-BR"/>
              <a:t>‘ e trabalhando de trás para frente. Isso se torna o nosso ‘</a:t>
            </a:r>
            <a:r>
              <a:rPr lang="pt-BR" i="1"/>
              <a:t>padrão de qualidade</a:t>
            </a:r>
            <a:r>
              <a:rPr lang="pt-BR"/>
              <a:t>‘ de como inovar na Amazon.” – Jeff Bezos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2"/>
          <p:cNvSpPr txBox="1">
            <a:spLocks noGrp="1"/>
          </p:cNvSpPr>
          <p:nvPr>
            <p:ph type="ctrTitle"/>
          </p:nvPr>
        </p:nvSpPr>
        <p:spPr>
          <a:xfrm>
            <a:off x="455466" y="1831965"/>
            <a:ext cx="8233067" cy="148433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4F5764"/>
              </a:buClr>
              <a:buSzPts val="4500"/>
              <a:buFont typeface="Calibri"/>
              <a:buNone/>
            </a:pPr>
            <a:r>
              <a:rPr lang="pt-BR">
                <a:solidFill>
                  <a:srgbClr val="4F5764"/>
                </a:solidFill>
              </a:rPr>
              <a:t>POR QUE INOVAR?</a:t>
            </a:r>
            <a:endParaRPr/>
          </a:p>
        </p:txBody>
      </p:sp>
      <p:sp>
        <p:nvSpPr>
          <p:cNvPr id="324" name="Google Shape;324;p22"/>
          <p:cNvSpPr txBox="1">
            <a:spLocks noGrp="1"/>
          </p:cNvSpPr>
          <p:nvPr>
            <p:ph type="sldNum" idx="4294967295"/>
          </p:nvPr>
        </p:nvSpPr>
        <p:spPr>
          <a:xfrm>
            <a:off x="8090298" y="4854179"/>
            <a:ext cx="1053703"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cxnSp>
        <p:nvCxnSpPr>
          <p:cNvPr id="329" name="Google Shape;329;p23"/>
          <p:cNvCxnSpPr/>
          <p:nvPr/>
        </p:nvCxnSpPr>
        <p:spPr>
          <a:xfrm>
            <a:off x="2299573" y="4122824"/>
            <a:ext cx="5985600" cy="0"/>
          </a:xfrm>
          <a:prstGeom prst="straightConnector1">
            <a:avLst/>
          </a:prstGeom>
          <a:noFill/>
          <a:ln w="19050" cap="flat" cmpd="sng">
            <a:solidFill>
              <a:srgbClr val="7F7F7F"/>
            </a:solidFill>
            <a:prstDash val="solid"/>
            <a:round/>
            <a:headEnd type="none" w="sm" len="sm"/>
            <a:tailEnd type="stealth" w="med" len="med"/>
          </a:ln>
        </p:spPr>
      </p:cxnSp>
      <p:cxnSp>
        <p:nvCxnSpPr>
          <p:cNvPr id="330" name="Google Shape;330;p23"/>
          <p:cNvCxnSpPr/>
          <p:nvPr/>
        </p:nvCxnSpPr>
        <p:spPr>
          <a:xfrm rot="10800000">
            <a:off x="2299573" y="995024"/>
            <a:ext cx="0" cy="3127800"/>
          </a:xfrm>
          <a:prstGeom prst="straightConnector1">
            <a:avLst/>
          </a:prstGeom>
          <a:noFill/>
          <a:ln w="19050" cap="flat" cmpd="sng">
            <a:solidFill>
              <a:srgbClr val="7F7F7F"/>
            </a:solidFill>
            <a:prstDash val="solid"/>
            <a:round/>
            <a:headEnd type="none" w="sm" len="sm"/>
            <a:tailEnd type="stealth" w="med" len="med"/>
          </a:ln>
        </p:spPr>
      </p:cxnSp>
      <p:sp>
        <p:nvSpPr>
          <p:cNvPr id="331" name="Google Shape;331;p23"/>
          <p:cNvSpPr/>
          <p:nvPr/>
        </p:nvSpPr>
        <p:spPr>
          <a:xfrm>
            <a:off x="2299573" y="2364384"/>
            <a:ext cx="1762982" cy="1746250"/>
          </a:xfrm>
          <a:custGeom>
            <a:avLst/>
            <a:gdLst/>
            <a:ahLst/>
            <a:cxnLst/>
            <a:rect l="l" t="t" r="r" b="b"/>
            <a:pathLst>
              <a:path w="2832100" h="2645833" extrusionOk="0">
                <a:moveTo>
                  <a:pt x="0" y="2645833"/>
                </a:moveTo>
                <a:cubicBezTo>
                  <a:pt x="263525" y="2490258"/>
                  <a:pt x="527050" y="2334683"/>
                  <a:pt x="749300" y="1985433"/>
                </a:cubicBezTo>
                <a:cubicBezTo>
                  <a:pt x="971550" y="1636183"/>
                  <a:pt x="1107017" y="880533"/>
                  <a:pt x="1333500" y="550333"/>
                </a:cubicBezTo>
                <a:cubicBezTo>
                  <a:pt x="1559983" y="220133"/>
                  <a:pt x="1858433" y="0"/>
                  <a:pt x="2108200" y="4233"/>
                </a:cubicBezTo>
                <a:cubicBezTo>
                  <a:pt x="2357967" y="8466"/>
                  <a:pt x="2677583" y="357716"/>
                  <a:pt x="2832100" y="575733"/>
                </a:cubicBezTo>
              </a:path>
            </a:pathLst>
          </a:custGeom>
          <a:noFill/>
          <a:ln w="5715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3"/>
          <p:cNvSpPr/>
          <p:nvPr/>
        </p:nvSpPr>
        <p:spPr>
          <a:xfrm>
            <a:off x="3499100" y="1441838"/>
            <a:ext cx="1762982" cy="939271"/>
          </a:xfrm>
          <a:custGeom>
            <a:avLst/>
            <a:gdLst/>
            <a:ahLst/>
            <a:cxnLst/>
            <a:rect l="l" t="t" r="r" b="b"/>
            <a:pathLst>
              <a:path w="2832100" h="2645833" extrusionOk="0">
                <a:moveTo>
                  <a:pt x="0" y="2645833"/>
                </a:moveTo>
                <a:cubicBezTo>
                  <a:pt x="263525" y="2490258"/>
                  <a:pt x="527050" y="2334683"/>
                  <a:pt x="749300" y="1985433"/>
                </a:cubicBezTo>
                <a:cubicBezTo>
                  <a:pt x="971550" y="1636183"/>
                  <a:pt x="1107017" y="880533"/>
                  <a:pt x="1333500" y="550333"/>
                </a:cubicBezTo>
                <a:cubicBezTo>
                  <a:pt x="1559983" y="220133"/>
                  <a:pt x="1858433" y="0"/>
                  <a:pt x="2108200" y="4233"/>
                </a:cubicBezTo>
                <a:cubicBezTo>
                  <a:pt x="2357967" y="8466"/>
                  <a:pt x="2677583" y="357716"/>
                  <a:pt x="2832100" y="575733"/>
                </a:cubicBezTo>
              </a:path>
            </a:pathLst>
          </a:custGeom>
          <a:noFill/>
          <a:ln w="5715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3"/>
          <p:cNvSpPr/>
          <p:nvPr/>
        </p:nvSpPr>
        <p:spPr>
          <a:xfrm>
            <a:off x="4698627" y="548176"/>
            <a:ext cx="1762982" cy="939271"/>
          </a:xfrm>
          <a:custGeom>
            <a:avLst/>
            <a:gdLst/>
            <a:ahLst/>
            <a:cxnLst/>
            <a:rect l="l" t="t" r="r" b="b"/>
            <a:pathLst>
              <a:path w="2832100" h="2645833" extrusionOk="0">
                <a:moveTo>
                  <a:pt x="0" y="2645833"/>
                </a:moveTo>
                <a:cubicBezTo>
                  <a:pt x="263525" y="2490258"/>
                  <a:pt x="527050" y="2334683"/>
                  <a:pt x="749300" y="1985433"/>
                </a:cubicBezTo>
                <a:cubicBezTo>
                  <a:pt x="971550" y="1636183"/>
                  <a:pt x="1107017" y="880533"/>
                  <a:pt x="1333500" y="550333"/>
                </a:cubicBezTo>
                <a:cubicBezTo>
                  <a:pt x="1559983" y="220133"/>
                  <a:pt x="1858433" y="0"/>
                  <a:pt x="2108200" y="4233"/>
                </a:cubicBezTo>
                <a:cubicBezTo>
                  <a:pt x="2357967" y="8466"/>
                  <a:pt x="2677583" y="357716"/>
                  <a:pt x="2832100" y="575733"/>
                </a:cubicBezTo>
              </a:path>
            </a:pathLst>
          </a:custGeom>
          <a:noFill/>
          <a:ln w="571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3"/>
          <p:cNvSpPr txBox="1"/>
          <p:nvPr/>
        </p:nvSpPr>
        <p:spPr>
          <a:xfrm>
            <a:off x="606125" y="3824938"/>
            <a:ext cx="1724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a:solidFill>
                  <a:srgbClr val="262626"/>
                </a:solidFill>
                <a:latin typeface="Calibri"/>
                <a:ea typeface="Calibri"/>
                <a:cs typeface="Calibri"/>
                <a:sym typeface="Calibri"/>
              </a:rPr>
              <a:t>Nascimento</a:t>
            </a:r>
            <a:endParaRPr sz="1400" b="0" i="0" u="none" strike="noStrike" cap="none">
              <a:solidFill>
                <a:srgbClr val="000000"/>
              </a:solidFill>
              <a:latin typeface="Arial"/>
              <a:ea typeface="Arial"/>
              <a:cs typeface="Arial"/>
              <a:sym typeface="Arial"/>
            </a:endParaRPr>
          </a:p>
        </p:txBody>
      </p:sp>
      <p:sp>
        <p:nvSpPr>
          <p:cNvPr id="335" name="Google Shape;335;p23"/>
          <p:cNvSpPr txBox="1"/>
          <p:nvPr/>
        </p:nvSpPr>
        <p:spPr>
          <a:xfrm>
            <a:off x="3005178" y="3303635"/>
            <a:ext cx="1790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a:solidFill>
                  <a:srgbClr val="262626"/>
                </a:solidFill>
                <a:latin typeface="Calibri"/>
                <a:ea typeface="Calibri"/>
                <a:cs typeface="Calibri"/>
                <a:sym typeface="Calibri"/>
              </a:rPr>
              <a:t>Crescimento</a:t>
            </a:r>
            <a:endParaRPr sz="1400" b="0" i="0" u="none" strike="noStrike" cap="none">
              <a:solidFill>
                <a:srgbClr val="000000"/>
              </a:solidFill>
              <a:latin typeface="Arial"/>
              <a:ea typeface="Arial"/>
              <a:cs typeface="Arial"/>
              <a:sym typeface="Arial"/>
            </a:endParaRPr>
          </a:p>
        </p:txBody>
      </p:sp>
      <p:sp>
        <p:nvSpPr>
          <p:cNvPr id="336" name="Google Shape;336;p23"/>
          <p:cNvSpPr txBox="1"/>
          <p:nvPr/>
        </p:nvSpPr>
        <p:spPr>
          <a:xfrm>
            <a:off x="1593969" y="2261029"/>
            <a:ext cx="1719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a:solidFill>
                  <a:srgbClr val="262626"/>
                </a:solidFill>
                <a:latin typeface="Calibri"/>
                <a:ea typeface="Calibri"/>
                <a:cs typeface="Calibri"/>
                <a:sym typeface="Calibri"/>
              </a:rPr>
              <a:t>Maturidade</a:t>
            </a:r>
            <a:endParaRPr sz="1400" b="0" i="0" u="none" strike="noStrike" cap="none">
              <a:solidFill>
                <a:srgbClr val="000000"/>
              </a:solidFill>
              <a:latin typeface="Arial"/>
              <a:ea typeface="Arial"/>
              <a:cs typeface="Arial"/>
              <a:sym typeface="Arial"/>
            </a:endParaRPr>
          </a:p>
        </p:txBody>
      </p:sp>
      <p:sp>
        <p:nvSpPr>
          <p:cNvPr id="337" name="Google Shape;337;p23"/>
          <p:cNvSpPr txBox="1"/>
          <p:nvPr/>
        </p:nvSpPr>
        <p:spPr>
          <a:xfrm>
            <a:off x="4127498" y="2782332"/>
            <a:ext cx="1251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a:solidFill>
                  <a:srgbClr val="262626"/>
                </a:solidFill>
                <a:latin typeface="Calibri"/>
                <a:ea typeface="Calibri"/>
                <a:cs typeface="Calibri"/>
                <a:sym typeface="Calibri"/>
              </a:rPr>
              <a:t>Declínio</a:t>
            </a:r>
            <a:endParaRPr sz="1400" b="0" i="0" u="none" strike="noStrike" cap="none">
              <a:solidFill>
                <a:srgbClr val="000000"/>
              </a:solidFill>
              <a:latin typeface="Arial"/>
              <a:ea typeface="Arial"/>
              <a:cs typeface="Arial"/>
              <a:sym typeface="Arial"/>
            </a:endParaRPr>
          </a:p>
        </p:txBody>
      </p:sp>
      <p:sp>
        <p:nvSpPr>
          <p:cNvPr id="338" name="Google Shape;338;p23"/>
          <p:cNvSpPr/>
          <p:nvPr/>
        </p:nvSpPr>
        <p:spPr>
          <a:xfrm>
            <a:off x="2229013" y="3981910"/>
            <a:ext cx="204000" cy="215700"/>
          </a:xfrm>
          <a:prstGeom prst="ellipse">
            <a:avLst/>
          </a:prstGeom>
          <a:solidFill>
            <a:srgbClr val="E36C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9" name="Google Shape;339;p23"/>
          <p:cNvSpPr/>
          <p:nvPr/>
        </p:nvSpPr>
        <p:spPr>
          <a:xfrm>
            <a:off x="2730543" y="3378105"/>
            <a:ext cx="204000" cy="215700"/>
          </a:xfrm>
          <a:prstGeom prst="ellipse">
            <a:avLst/>
          </a:prstGeom>
          <a:solidFill>
            <a:srgbClr val="E36C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 name="Google Shape;340;p23"/>
          <p:cNvSpPr/>
          <p:nvPr/>
        </p:nvSpPr>
        <p:spPr>
          <a:xfrm>
            <a:off x="3146298" y="2418001"/>
            <a:ext cx="204000" cy="215700"/>
          </a:xfrm>
          <a:prstGeom prst="ellipse">
            <a:avLst/>
          </a:prstGeom>
          <a:solidFill>
            <a:srgbClr val="E36C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1" name="Google Shape;341;p23"/>
          <p:cNvSpPr/>
          <p:nvPr/>
        </p:nvSpPr>
        <p:spPr>
          <a:xfrm>
            <a:off x="4000631" y="2715888"/>
            <a:ext cx="204000" cy="215700"/>
          </a:xfrm>
          <a:prstGeom prst="ellipse">
            <a:avLst/>
          </a:prstGeom>
          <a:solidFill>
            <a:srgbClr val="E36C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3"/>
          <p:cNvSpPr/>
          <p:nvPr/>
        </p:nvSpPr>
        <p:spPr>
          <a:xfrm>
            <a:off x="3428540" y="2261027"/>
            <a:ext cx="211626" cy="223344"/>
          </a:xfrm>
          <a:prstGeom prst="irregularSeal1">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3"/>
          <p:cNvSpPr/>
          <p:nvPr/>
        </p:nvSpPr>
        <p:spPr>
          <a:xfrm>
            <a:off x="4628066" y="1367365"/>
            <a:ext cx="211626" cy="223344"/>
          </a:xfrm>
          <a:prstGeom prst="irregularSeal1">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3"/>
          <p:cNvSpPr txBox="1"/>
          <p:nvPr/>
        </p:nvSpPr>
        <p:spPr>
          <a:xfrm>
            <a:off x="7493912" y="4122825"/>
            <a:ext cx="1071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a:solidFill>
                  <a:schemeClr val="dk1"/>
                </a:solidFill>
                <a:latin typeface="Calibri"/>
                <a:ea typeface="Calibri"/>
                <a:cs typeface="Calibri"/>
                <a:sym typeface="Calibri"/>
              </a:rPr>
              <a:t>Tempo</a:t>
            </a:r>
            <a:endParaRPr sz="1400" b="0" i="0" u="none" strike="noStrike" cap="none">
              <a:solidFill>
                <a:srgbClr val="000000"/>
              </a:solidFill>
              <a:latin typeface="Arial"/>
              <a:ea typeface="Arial"/>
              <a:cs typeface="Arial"/>
              <a:sym typeface="Arial"/>
            </a:endParaRPr>
          </a:p>
        </p:txBody>
      </p:sp>
      <p:sp>
        <p:nvSpPr>
          <p:cNvPr id="345" name="Google Shape;345;p23"/>
          <p:cNvSpPr txBox="1"/>
          <p:nvPr/>
        </p:nvSpPr>
        <p:spPr>
          <a:xfrm>
            <a:off x="888367" y="1143951"/>
            <a:ext cx="1572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a:solidFill>
                  <a:schemeClr val="dk1"/>
                </a:solidFill>
                <a:latin typeface="Calibri"/>
                <a:ea typeface="Calibri"/>
                <a:cs typeface="Calibri"/>
                <a:sym typeface="Calibri"/>
              </a:rPr>
              <a:t>Resultados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fade">
                                      <p:cBhvr>
                                        <p:cTn id="7" dur="500"/>
                                        <p:tgtEl>
                                          <p:spTgt spid="339"/>
                                        </p:tgtEl>
                                      </p:cBhvr>
                                    </p:animEffect>
                                  </p:childTnLst>
                                </p:cTn>
                              </p:par>
                              <p:par>
                                <p:cTn id="8" presetID="10" presetClass="entr" presetSubtype="0" fill="hold" nodeType="withEffect">
                                  <p:stCondLst>
                                    <p:cond delay="0"/>
                                  </p:stCondLst>
                                  <p:childTnLst>
                                    <p:set>
                                      <p:cBhvr>
                                        <p:cTn id="9" dur="1" fill="hold">
                                          <p:stCondLst>
                                            <p:cond delay="0"/>
                                          </p:stCondLst>
                                        </p:cTn>
                                        <p:tgtEl>
                                          <p:spTgt spid="335"/>
                                        </p:tgtEl>
                                        <p:attrNameLst>
                                          <p:attrName>style.visibility</p:attrName>
                                        </p:attrNameLst>
                                      </p:cBhvr>
                                      <p:to>
                                        <p:strVal val="visible"/>
                                      </p:to>
                                    </p:set>
                                    <p:animEffect transition="in" filter="fade">
                                      <p:cBhvr>
                                        <p:cTn id="10" dur="500"/>
                                        <p:tgtEl>
                                          <p:spTgt spid="33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40"/>
                                        </p:tgtEl>
                                        <p:attrNameLst>
                                          <p:attrName>style.visibility</p:attrName>
                                        </p:attrNameLst>
                                      </p:cBhvr>
                                      <p:to>
                                        <p:strVal val="visible"/>
                                      </p:to>
                                    </p:set>
                                    <p:animEffect transition="in" filter="fade">
                                      <p:cBhvr>
                                        <p:cTn id="14" dur="500"/>
                                        <p:tgtEl>
                                          <p:spTgt spid="340"/>
                                        </p:tgtEl>
                                      </p:cBhvr>
                                    </p:animEffect>
                                  </p:childTnLst>
                                </p:cTn>
                              </p:par>
                              <p:par>
                                <p:cTn id="15" presetID="10" presetClass="entr" presetSubtype="0" fill="hold" nodeType="withEffect">
                                  <p:stCondLst>
                                    <p:cond delay="0"/>
                                  </p:stCondLst>
                                  <p:childTnLst>
                                    <p:set>
                                      <p:cBhvr>
                                        <p:cTn id="16" dur="1" fill="hold">
                                          <p:stCondLst>
                                            <p:cond delay="0"/>
                                          </p:stCondLst>
                                        </p:cTn>
                                        <p:tgtEl>
                                          <p:spTgt spid="336"/>
                                        </p:tgtEl>
                                        <p:attrNameLst>
                                          <p:attrName>style.visibility</p:attrName>
                                        </p:attrNameLst>
                                      </p:cBhvr>
                                      <p:to>
                                        <p:strVal val="visible"/>
                                      </p:to>
                                    </p:set>
                                    <p:animEffect transition="in" filter="fade">
                                      <p:cBhvr>
                                        <p:cTn id="17" dur="500"/>
                                        <p:tgtEl>
                                          <p:spTgt spid="33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41"/>
                                        </p:tgtEl>
                                        <p:attrNameLst>
                                          <p:attrName>style.visibility</p:attrName>
                                        </p:attrNameLst>
                                      </p:cBhvr>
                                      <p:to>
                                        <p:strVal val="visible"/>
                                      </p:to>
                                    </p:set>
                                    <p:animEffect transition="in" filter="fade">
                                      <p:cBhvr>
                                        <p:cTn id="21" dur="500"/>
                                        <p:tgtEl>
                                          <p:spTgt spid="341"/>
                                        </p:tgtEl>
                                      </p:cBhvr>
                                    </p:animEffect>
                                  </p:childTnLst>
                                </p:cTn>
                              </p:par>
                              <p:par>
                                <p:cTn id="22" presetID="10" presetClass="entr" presetSubtype="0" fill="hold" nodeType="withEffect">
                                  <p:stCondLst>
                                    <p:cond delay="0"/>
                                  </p:stCondLst>
                                  <p:childTnLst>
                                    <p:set>
                                      <p:cBhvr>
                                        <p:cTn id="23" dur="1" fill="hold">
                                          <p:stCondLst>
                                            <p:cond delay="0"/>
                                          </p:stCondLst>
                                        </p:cTn>
                                        <p:tgtEl>
                                          <p:spTgt spid="337"/>
                                        </p:tgtEl>
                                        <p:attrNameLst>
                                          <p:attrName>style.visibility</p:attrName>
                                        </p:attrNameLst>
                                      </p:cBhvr>
                                      <p:to>
                                        <p:strVal val="visible"/>
                                      </p:to>
                                    </p:set>
                                    <p:animEffect transition="in" filter="fade">
                                      <p:cBhvr>
                                        <p:cTn id="24" dur="500"/>
                                        <p:tgtEl>
                                          <p:spTgt spid="33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4" descr="C:\Users\vinis_000\Desktop\INATEL\ciclo_de_vida.png"/>
          <p:cNvPicPr preferRelativeResize="0"/>
          <p:nvPr/>
        </p:nvPicPr>
        <p:blipFill rotWithShape="1">
          <a:blip r:embed="rId3">
            <a:alphaModFix/>
          </a:blip>
          <a:srcRect/>
          <a:stretch/>
        </p:blipFill>
        <p:spPr>
          <a:xfrm>
            <a:off x="2156260" y="1090431"/>
            <a:ext cx="4590510" cy="2849639"/>
          </a:xfrm>
          <a:prstGeom prst="rect">
            <a:avLst/>
          </a:prstGeom>
          <a:noFill/>
          <a:ln>
            <a:noFill/>
          </a:ln>
        </p:spPr>
      </p:pic>
      <p:sp>
        <p:nvSpPr>
          <p:cNvPr id="351" name="Google Shape;351;p24"/>
          <p:cNvSpPr txBox="1"/>
          <p:nvPr/>
        </p:nvSpPr>
        <p:spPr>
          <a:xfrm>
            <a:off x="2491467" y="3757736"/>
            <a:ext cx="954600" cy="30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pt-BR" sz="1350" b="0" i="0" u="none" strike="noStrike" cap="none">
                <a:solidFill>
                  <a:schemeClr val="dk1"/>
                </a:solidFill>
                <a:latin typeface="Calibri"/>
                <a:ea typeface="Calibri"/>
                <a:cs typeface="Calibri"/>
                <a:sym typeface="Calibri"/>
              </a:rPr>
              <a:t>Introdução</a:t>
            </a:r>
            <a:endParaRPr sz="1400" b="0" i="0" u="none" strike="noStrike" cap="none">
              <a:solidFill>
                <a:srgbClr val="000000"/>
              </a:solidFill>
              <a:latin typeface="Arial"/>
              <a:ea typeface="Arial"/>
              <a:cs typeface="Arial"/>
              <a:sym typeface="Arial"/>
            </a:endParaRPr>
          </a:p>
        </p:txBody>
      </p:sp>
      <p:sp>
        <p:nvSpPr>
          <p:cNvPr id="352" name="Google Shape;352;p24"/>
          <p:cNvSpPr txBox="1"/>
          <p:nvPr/>
        </p:nvSpPr>
        <p:spPr>
          <a:xfrm>
            <a:off x="3506411" y="3757736"/>
            <a:ext cx="1065600" cy="30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pt-BR" sz="1350" b="0" i="0" u="none" strike="noStrike" cap="none">
                <a:solidFill>
                  <a:schemeClr val="dk1"/>
                </a:solidFill>
                <a:latin typeface="Calibri"/>
                <a:ea typeface="Calibri"/>
                <a:cs typeface="Calibri"/>
                <a:sym typeface="Calibri"/>
              </a:rPr>
              <a:t>Crescimento</a:t>
            </a:r>
            <a:endParaRPr sz="1400" b="0" i="0" u="none" strike="noStrike" cap="none">
              <a:solidFill>
                <a:srgbClr val="000000"/>
              </a:solidFill>
              <a:latin typeface="Arial"/>
              <a:ea typeface="Arial"/>
              <a:cs typeface="Arial"/>
              <a:sym typeface="Arial"/>
            </a:endParaRPr>
          </a:p>
        </p:txBody>
      </p:sp>
      <p:sp>
        <p:nvSpPr>
          <p:cNvPr id="353" name="Google Shape;353;p24"/>
          <p:cNvSpPr txBox="1"/>
          <p:nvPr/>
        </p:nvSpPr>
        <p:spPr>
          <a:xfrm>
            <a:off x="4586531" y="3757736"/>
            <a:ext cx="1016700" cy="30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pt-BR" sz="1350" b="0" i="0" u="none" strike="noStrike" cap="none">
                <a:solidFill>
                  <a:schemeClr val="dk1"/>
                </a:solidFill>
                <a:latin typeface="Calibri"/>
                <a:ea typeface="Calibri"/>
                <a:cs typeface="Calibri"/>
                <a:sym typeface="Calibri"/>
              </a:rPr>
              <a:t>Maturidade</a:t>
            </a:r>
            <a:endParaRPr sz="1400" b="0" i="0" u="none" strike="noStrike" cap="none">
              <a:solidFill>
                <a:srgbClr val="000000"/>
              </a:solidFill>
              <a:latin typeface="Arial"/>
              <a:ea typeface="Arial"/>
              <a:cs typeface="Arial"/>
              <a:sym typeface="Arial"/>
            </a:endParaRPr>
          </a:p>
        </p:txBody>
      </p:sp>
      <p:sp>
        <p:nvSpPr>
          <p:cNvPr id="354" name="Google Shape;354;p24"/>
          <p:cNvSpPr txBox="1"/>
          <p:nvPr/>
        </p:nvSpPr>
        <p:spPr>
          <a:xfrm>
            <a:off x="5720657" y="3757736"/>
            <a:ext cx="753600" cy="30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pt-BR" sz="1350" b="0" i="0" u="none" strike="noStrike" cap="none">
                <a:solidFill>
                  <a:schemeClr val="dk1"/>
                </a:solidFill>
                <a:latin typeface="Calibri"/>
                <a:ea typeface="Calibri"/>
                <a:cs typeface="Calibri"/>
                <a:sym typeface="Calibri"/>
              </a:rPr>
              <a:t>Declínio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25" descr="C:\Users\vinis_000\Desktop\INATEL\ciclo_de_vida.png"/>
          <p:cNvPicPr preferRelativeResize="0"/>
          <p:nvPr/>
        </p:nvPicPr>
        <p:blipFill rotWithShape="1">
          <a:blip r:embed="rId3">
            <a:alphaModFix/>
          </a:blip>
          <a:srcRect/>
          <a:stretch/>
        </p:blipFill>
        <p:spPr>
          <a:xfrm>
            <a:off x="2519772" y="1527006"/>
            <a:ext cx="2808312" cy="2849639"/>
          </a:xfrm>
          <a:prstGeom prst="rect">
            <a:avLst/>
          </a:prstGeom>
          <a:noFill/>
          <a:ln>
            <a:noFill/>
          </a:ln>
        </p:spPr>
      </p:pic>
      <p:pic>
        <p:nvPicPr>
          <p:cNvPr id="360" name="Google Shape;360;p25" descr="C:\Users\vinis_000\Desktop\INATEL\ciclo_de_vida.png"/>
          <p:cNvPicPr preferRelativeResize="0"/>
          <p:nvPr/>
        </p:nvPicPr>
        <p:blipFill rotWithShape="1">
          <a:blip r:embed="rId3">
            <a:alphaModFix/>
          </a:blip>
          <a:srcRect l="14779" t="87137" r="19769" b="6480"/>
          <a:stretch/>
        </p:blipFill>
        <p:spPr>
          <a:xfrm>
            <a:off x="3113838" y="4009626"/>
            <a:ext cx="3464127" cy="181850"/>
          </a:xfrm>
          <a:prstGeom prst="rect">
            <a:avLst/>
          </a:prstGeom>
          <a:noFill/>
          <a:ln>
            <a:noFill/>
          </a:ln>
        </p:spPr>
      </p:pic>
      <p:sp>
        <p:nvSpPr>
          <p:cNvPr id="361" name="Google Shape;361;p25"/>
          <p:cNvSpPr txBox="1"/>
          <p:nvPr/>
        </p:nvSpPr>
        <p:spPr>
          <a:xfrm rot="-5400000">
            <a:off x="2511446" y="3148781"/>
            <a:ext cx="1035796"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pt-BR" sz="1500" b="0" i="0" u="none" strike="noStrike" cap="none">
                <a:solidFill>
                  <a:schemeClr val="dk1"/>
                </a:solidFill>
                <a:latin typeface="Calibri"/>
                <a:ea typeface="Calibri"/>
                <a:cs typeface="Calibri"/>
                <a:sym typeface="Calibri"/>
              </a:rPr>
              <a:t>Introdução</a:t>
            </a:r>
            <a:endParaRPr sz="1400" b="0" i="0" u="none" strike="noStrike" cap="none">
              <a:solidFill>
                <a:srgbClr val="000000"/>
              </a:solidFill>
              <a:latin typeface="Arial"/>
              <a:ea typeface="Arial"/>
              <a:cs typeface="Arial"/>
              <a:sym typeface="Arial"/>
            </a:endParaRPr>
          </a:p>
        </p:txBody>
      </p:sp>
      <p:sp>
        <p:nvSpPr>
          <p:cNvPr id="362" name="Google Shape;362;p25"/>
          <p:cNvSpPr txBox="1"/>
          <p:nvPr/>
        </p:nvSpPr>
        <p:spPr>
          <a:xfrm rot="-5400000">
            <a:off x="3060576" y="3204229"/>
            <a:ext cx="1162691"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pt-BR" sz="1500" b="0" i="0" u="none" strike="noStrike" cap="none">
                <a:solidFill>
                  <a:schemeClr val="dk1"/>
                </a:solidFill>
                <a:latin typeface="Calibri"/>
                <a:ea typeface="Calibri"/>
                <a:cs typeface="Calibri"/>
                <a:sym typeface="Calibri"/>
              </a:rPr>
              <a:t>Crescimento</a:t>
            </a:r>
            <a:endParaRPr sz="1400" b="0" i="0" u="none" strike="noStrike" cap="none">
              <a:solidFill>
                <a:srgbClr val="000000"/>
              </a:solidFill>
              <a:latin typeface="Arial"/>
              <a:ea typeface="Arial"/>
              <a:cs typeface="Arial"/>
              <a:sym typeface="Arial"/>
            </a:endParaRPr>
          </a:p>
        </p:txBody>
      </p:sp>
      <p:sp>
        <p:nvSpPr>
          <p:cNvPr id="363" name="Google Shape;363;p25"/>
          <p:cNvSpPr txBox="1"/>
          <p:nvPr/>
        </p:nvSpPr>
        <p:spPr>
          <a:xfrm rot="-5400000">
            <a:off x="3706841" y="3179751"/>
            <a:ext cx="1106200"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pt-BR" sz="1500" b="0" i="0" u="none" strike="noStrike" cap="none">
                <a:solidFill>
                  <a:schemeClr val="dk1"/>
                </a:solidFill>
                <a:latin typeface="Calibri"/>
                <a:ea typeface="Calibri"/>
                <a:cs typeface="Calibri"/>
                <a:sym typeface="Calibri"/>
              </a:rPr>
              <a:t>Maturidade</a:t>
            </a:r>
            <a:endParaRPr sz="1400" b="0" i="0" u="none" strike="noStrike" cap="none">
              <a:solidFill>
                <a:srgbClr val="000000"/>
              </a:solidFill>
              <a:latin typeface="Arial"/>
              <a:ea typeface="Arial"/>
              <a:cs typeface="Arial"/>
              <a:sym typeface="Arial"/>
            </a:endParaRPr>
          </a:p>
        </p:txBody>
      </p:sp>
      <p:sp>
        <p:nvSpPr>
          <p:cNvPr id="364" name="Google Shape;364;p25"/>
          <p:cNvSpPr txBox="1"/>
          <p:nvPr/>
        </p:nvSpPr>
        <p:spPr>
          <a:xfrm rot="-5400000">
            <a:off x="4402617" y="3048898"/>
            <a:ext cx="817853"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pt-BR" sz="1500" b="0" i="0" u="none" strike="noStrike" cap="none">
                <a:solidFill>
                  <a:schemeClr val="dk1"/>
                </a:solidFill>
                <a:latin typeface="Calibri"/>
                <a:ea typeface="Calibri"/>
                <a:cs typeface="Calibri"/>
                <a:sym typeface="Calibri"/>
              </a:rPr>
              <a:t>Declínio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6"/>
          <p:cNvSpPr txBox="1">
            <a:spLocks noGrp="1"/>
          </p:cNvSpPr>
          <p:nvPr>
            <p:ph type="title" idx="4294967295"/>
          </p:nvPr>
        </p:nvSpPr>
        <p:spPr>
          <a:xfrm>
            <a:off x="469231" y="702091"/>
            <a:ext cx="8506327" cy="908716"/>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1363A2"/>
              </a:buClr>
              <a:buSzPts val="3000"/>
              <a:buFont typeface="Calibri"/>
              <a:buNone/>
            </a:pPr>
            <a:r>
              <a:rPr lang="pt-BR" sz="3000" b="1" i="0" u="none" strike="noStrike" cap="none">
                <a:solidFill>
                  <a:srgbClr val="1363A2"/>
                </a:solidFill>
                <a:latin typeface="Calibri"/>
                <a:ea typeface="Calibri"/>
                <a:cs typeface="Calibri"/>
                <a:sym typeface="Calibri"/>
              </a:rPr>
              <a:t>Modelo de negócios</a:t>
            </a:r>
            <a:endParaRPr/>
          </a:p>
        </p:txBody>
      </p:sp>
      <p:pic>
        <p:nvPicPr>
          <p:cNvPr id="371" name="Google Shape;371;p26" descr="http://1.bp.blogspot.com/-Y_sfGW8VtTI/T3FgqvDRK0I/AAAAAAAAAG8/fl5dB0zmLwc/s1600/Business-Model-Canvas-1024x350.jpg"/>
          <p:cNvPicPr preferRelativeResize="0">
            <a:picLocks noGrp="1"/>
          </p:cNvPicPr>
          <p:nvPr>
            <p:ph type="body" idx="1"/>
          </p:nvPr>
        </p:nvPicPr>
        <p:blipFill rotWithShape="1">
          <a:blip r:embed="rId3">
            <a:alphaModFix/>
          </a:blip>
          <a:srcRect/>
          <a:stretch/>
        </p:blipFill>
        <p:spPr>
          <a:xfrm>
            <a:off x="1485900" y="1548018"/>
            <a:ext cx="6172200" cy="2110121"/>
          </a:xfrm>
          <a:prstGeom prst="rect">
            <a:avLst/>
          </a:prstGeom>
          <a:noFill/>
          <a:ln>
            <a:noFill/>
          </a:ln>
        </p:spPr>
      </p:pic>
      <p:sp>
        <p:nvSpPr>
          <p:cNvPr id="372" name="Google Shape;372;p26"/>
          <p:cNvSpPr/>
          <p:nvPr/>
        </p:nvSpPr>
        <p:spPr>
          <a:xfrm>
            <a:off x="1979712" y="4195617"/>
            <a:ext cx="5184576"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pt-BR" sz="1500" b="0" i="0" u="none" strike="noStrike" cap="none">
                <a:solidFill>
                  <a:schemeClr val="dk1"/>
                </a:solidFill>
                <a:latin typeface="Calibri"/>
                <a:ea typeface="Calibri"/>
                <a:cs typeface="Calibri"/>
                <a:sym typeface="Calibri"/>
              </a:rPr>
              <a:t>Modelo de negócio é simplesmente a forma de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pt-BR" sz="1500" b="0" i="0" u="none" strike="noStrike" cap="none">
                <a:solidFill>
                  <a:schemeClr val="dk1"/>
                </a:solidFill>
                <a:latin typeface="Calibri"/>
                <a:ea typeface="Calibri"/>
                <a:cs typeface="Calibri"/>
                <a:sym typeface="Calibri"/>
              </a:rPr>
              <a:t>entregar valor ao cliente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body" idx="1"/>
          </p:nvPr>
        </p:nvSpPr>
        <p:spPr>
          <a:xfrm>
            <a:off x="469231" y="1610807"/>
            <a:ext cx="8506327" cy="315811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400"/>
              <a:buNone/>
            </a:pPr>
            <a:r>
              <a:rPr lang="pt-BR" sz="2400"/>
              <a:t>Modelos de negócio tradicionais:</a:t>
            </a:r>
            <a:endParaRPr/>
          </a:p>
          <a:p>
            <a:pPr marL="0" lvl="0" indent="0" algn="ctr" rtl="0">
              <a:lnSpc>
                <a:spcPct val="100000"/>
              </a:lnSpc>
              <a:spcBef>
                <a:spcPts val="480"/>
              </a:spcBef>
              <a:spcAft>
                <a:spcPts val="0"/>
              </a:spcAft>
              <a:buClr>
                <a:schemeClr val="dk1"/>
              </a:buClr>
              <a:buSzPts val="2400"/>
              <a:buNone/>
            </a:pPr>
            <a:endParaRPr sz="2400"/>
          </a:p>
          <a:p>
            <a:pPr marL="0" lvl="0" indent="0" algn="ctr" rtl="0">
              <a:lnSpc>
                <a:spcPct val="100000"/>
              </a:lnSpc>
              <a:spcBef>
                <a:spcPts val="480"/>
              </a:spcBef>
              <a:spcAft>
                <a:spcPts val="0"/>
              </a:spcAft>
              <a:buClr>
                <a:schemeClr val="dk1"/>
              </a:buClr>
              <a:buSzPts val="2400"/>
              <a:buNone/>
            </a:pPr>
            <a:r>
              <a:rPr lang="pt-BR" sz="2400"/>
              <a:t>Produzir e vender</a:t>
            </a:r>
            <a:endParaRPr/>
          </a:p>
          <a:p>
            <a:pPr marL="0" lvl="0" indent="0" algn="ctr" rtl="0">
              <a:lnSpc>
                <a:spcPct val="100000"/>
              </a:lnSpc>
              <a:spcBef>
                <a:spcPts val="480"/>
              </a:spcBef>
              <a:spcAft>
                <a:spcPts val="0"/>
              </a:spcAft>
              <a:buClr>
                <a:schemeClr val="dk1"/>
              </a:buClr>
              <a:buSzPts val="2400"/>
              <a:buNone/>
            </a:pPr>
            <a:r>
              <a:rPr lang="pt-BR" sz="2400"/>
              <a:t>Comprar e revender</a:t>
            </a:r>
            <a:endParaRPr/>
          </a:p>
          <a:p>
            <a:pPr marL="0" lvl="0" indent="0" algn="l" rtl="0">
              <a:lnSpc>
                <a:spcPct val="100000"/>
              </a:lnSpc>
              <a:spcBef>
                <a:spcPts val="480"/>
              </a:spcBef>
              <a:spcAft>
                <a:spcPts val="0"/>
              </a:spcAft>
              <a:buClr>
                <a:schemeClr val="dk1"/>
              </a:buClr>
              <a:buSzPts val="2400"/>
              <a:buFont typeface="Arial"/>
              <a:buNone/>
            </a:pP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8"/>
          <p:cNvSpPr txBox="1">
            <a:spLocks noGrp="1"/>
          </p:cNvSpPr>
          <p:nvPr>
            <p:ph type="title" idx="4294967295"/>
          </p:nvPr>
        </p:nvSpPr>
        <p:spPr>
          <a:xfrm>
            <a:off x="469231" y="702091"/>
            <a:ext cx="8506327" cy="908716"/>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4F5764"/>
              </a:buClr>
              <a:buSzPts val="3600"/>
              <a:buFont typeface="Calibri"/>
              <a:buNone/>
            </a:pPr>
            <a:r>
              <a:rPr lang="pt-BR" sz="3600" b="1" i="0" u="none" strike="noStrike" cap="none">
                <a:solidFill>
                  <a:srgbClr val="4F5764"/>
                </a:solidFill>
                <a:latin typeface="Calibri"/>
                <a:ea typeface="Calibri"/>
                <a:cs typeface="Calibri"/>
                <a:sym typeface="Calibri"/>
              </a:rPr>
              <a:t>Novos modelos de negócios</a:t>
            </a:r>
            <a:endParaRPr/>
          </a:p>
        </p:txBody>
      </p:sp>
      <p:sp>
        <p:nvSpPr>
          <p:cNvPr id="383" name="Google Shape;383;p28"/>
          <p:cNvSpPr txBox="1">
            <a:spLocks noGrp="1"/>
          </p:cNvSpPr>
          <p:nvPr>
            <p:ph type="body" idx="1"/>
          </p:nvPr>
        </p:nvSpPr>
        <p:spPr>
          <a:xfrm>
            <a:off x="469231" y="1610807"/>
            <a:ext cx="8506327" cy="3158110"/>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dk1"/>
              </a:buClr>
              <a:buSzPts val="2400"/>
              <a:buNone/>
            </a:pPr>
            <a:r>
              <a:rPr lang="pt-BR" sz="2400" strike="sngStrike"/>
              <a:t>Marketplace</a:t>
            </a:r>
            <a:endParaRPr/>
          </a:p>
          <a:p>
            <a:pPr marL="0" lvl="0" indent="0" algn="ctr" rtl="0">
              <a:lnSpc>
                <a:spcPct val="150000"/>
              </a:lnSpc>
              <a:spcBef>
                <a:spcPts val="480"/>
              </a:spcBef>
              <a:spcAft>
                <a:spcPts val="0"/>
              </a:spcAft>
              <a:buClr>
                <a:schemeClr val="dk1"/>
              </a:buClr>
              <a:buSzPts val="2400"/>
              <a:buNone/>
            </a:pPr>
            <a:r>
              <a:rPr lang="pt-BR" sz="2400" strike="sngStrike"/>
              <a:t>App</a:t>
            </a:r>
            <a:endParaRPr/>
          </a:p>
          <a:p>
            <a:pPr marL="0" lvl="0" indent="0" algn="ctr" rtl="0">
              <a:lnSpc>
                <a:spcPct val="150000"/>
              </a:lnSpc>
              <a:spcBef>
                <a:spcPts val="480"/>
              </a:spcBef>
              <a:spcAft>
                <a:spcPts val="0"/>
              </a:spcAft>
              <a:buClr>
                <a:schemeClr val="dk1"/>
              </a:buClr>
              <a:buSzPts val="2400"/>
              <a:buNone/>
            </a:pPr>
            <a:r>
              <a:rPr lang="pt-BR" sz="2400" strike="sngStrike"/>
              <a:t>Chatbot</a:t>
            </a:r>
            <a:endParaRPr sz="2400" strike="sngStrik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9"/>
          <p:cNvSpPr txBox="1">
            <a:spLocks noGrp="1"/>
          </p:cNvSpPr>
          <p:nvPr>
            <p:ph type="title" idx="4294967295"/>
          </p:nvPr>
        </p:nvSpPr>
        <p:spPr>
          <a:xfrm>
            <a:off x="469231" y="702091"/>
            <a:ext cx="8506327" cy="908716"/>
          </a:xfrm>
          <a:prstGeom prst="rect">
            <a:avLst/>
          </a:prstGeom>
          <a:noFill/>
          <a:ln>
            <a:noFill/>
          </a:ln>
        </p:spPr>
        <p:txBody>
          <a:bodyPr spcFirstLastPara="1" wrap="square" lIns="91425" tIns="45700" rIns="91425" bIns="45700" anchor="ctr" anchorCtr="0">
            <a:normAutofit fontScale="90000"/>
          </a:bodyPr>
          <a:lstStyle/>
          <a:p>
            <a:pPr marL="0" marR="0" lvl="0" indent="0" algn="ctr" rtl="0">
              <a:lnSpc>
                <a:spcPct val="100000"/>
              </a:lnSpc>
              <a:spcBef>
                <a:spcPts val="0"/>
              </a:spcBef>
              <a:spcAft>
                <a:spcPts val="0"/>
              </a:spcAft>
              <a:buClr>
                <a:srgbClr val="1363A2"/>
              </a:buClr>
              <a:buSzPct val="100000"/>
              <a:buFont typeface="Calibri"/>
              <a:buNone/>
            </a:pPr>
            <a:r>
              <a:rPr lang="pt-BR" sz="3600" b="1" i="0" u="none" strike="noStrike" cap="none">
                <a:solidFill>
                  <a:srgbClr val="1363A2"/>
                </a:solidFill>
                <a:latin typeface="Calibri"/>
                <a:ea typeface="Calibri"/>
                <a:cs typeface="Calibri"/>
                <a:sym typeface="Calibri"/>
              </a:rPr>
              <a:t>Ingredientes dos novos modelos de negócios</a:t>
            </a:r>
            <a:endParaRPr/>
          </a:p>
        </p:txBody>
      </p:sp>
      <p:sp>
        <p:nvSpPr>
          <p:cNvPr id="389" name="Google Shape;389;p29"/>
          <p:cNvSpPr txBox="1">
            <a:spLocks noGrp="1"/>
          </p:cNvSpPr>
          <p:nvPr>
            <p:ph type="body" idx="1"/>
          </p:nvPr>
        </p:nvSpPr>
        <p:spPr>
          <a:xfrm>
            <a:off x="469231" y="1422107"/>
            <a:ext cx="8506327" cy="3571374"/>
          </a:xfrm>
          <a:prstGeom prst="rect">
            <a:avLst/>
          </a:prstGeom>
          <a:noFill/>
          <a:ln>
            <a:noFill/>
          </a:ln>
        </p:spPr>
        <p:txBody>
          <a:bodyPr spcFirstLastPara="1" wrap="square" lIns="91425" tIns="45700" rIns="91425" bIns="45700" anchor="ctr" anchorCtr="0">
            <a:normAutofit fontScale="62500" lnSpcReduction="20000"/>
          </a:bodyPr>
          <a:lstStyle/>
          <a:p>
            <a:pPr marL="0" lvl="0" indent="0" algn="ctr" rtl="0">
              <a:lnSpc>
                <a:spcPct val="150000"/>
              </a:lnSpc>
              <a:spcBef>
                <a:spcPts val="0"/>
              </a:spcBef>
              <a:spcAft>
                <a:spcPts val="0"/>
              </a:spcAft>
              <a:buClr>
                <a:schemeClr val="dk1"/>
              </a:buClr>
              <a:buSzPct val="100000"/>
              <a:buNone/>
            </a:pPr>
            <a:r>
              <a:rPr lang="pt-BR" sz="2400"/>
              <a:t>Servitização</a:t>
            </a:r>
            <a:endParaRPr sz="2400"/>
          </a:p>
          <a:p>
            <a:pPr marL="0" lvl="0" indent="0" algn="ctr" rtl="0">
              <a:lnSpc>
                <a:spcPct val="150000"/>
              </a:lnSpc>
              <a:spcBef>
                <a:spcPts val="300"/>
              </a:spcBef>
              <a:spcAft>
                <a:spcPts val="0"/>
              </a:spcAft>
              <a:buClr>
                <a:schemeClr val="dk1"/>
              </a:buClr>
              <a:buSzPct val="100000"/>
              <a:buNone/>
            </a:pPr>
            <a:r>
              <a:rPr lang="pt-BR" sz="2400"/>
              <a:t>Compartilhamento</a:t>
            </a:r>
            <a:endParaRPr/>
          </a:p>
          <a:p>
            <a:pPr marL="0" lvl="0" indent="0" algn="ctr" rtl="0">
              <a:lnSpc>
                <a:spcPct val="150000"/>
              </a:lnSpc>
              <a:spcBef>
                <a:spcPts val="300"/>
              </a:spcBef>
              <a:spcAft>
                <a:spcPts val="0"/>
              </a:spcAft>
              <a:buClr>
                <a:schemeClr val="dk1"/>
              </a:buClr>
              <a:buSzPct val="100000"/>
              <a:buNone/>
            </a:pPr>
            <a:r>
              <a:rPr lang="pt-BR" sz="2400"/>
              <a:t>Modelos sem custo para o usuário</a:t>
            </a:r>
            <a:endParaRPr/>
          </a:p>
          <a:p>
            <a:pPr marL="0" lvl="0" indent="0" algn="ctr" rtl="0">
              <a:lnSpc>
                <a:spcPct val="150000"/>
              </a:lnSpc>
              <a:spcBef>
                <a:spcPts val="300"/>
              </a:spcBef>
              <a:spcAft>
                <a:spcPts val="0"/>
              </a:spcAft>
              <a:buClr>
                <a:schemeClr val="dk1"/>
              </a:buClr>
              <a:buSzPct val="100000"/>
              <a:buNone/>
            </a:pPr>
            <a:r>
              <a:rPr lang="pt-BR" sz="2400"/>
              <a:t>Personalização</a:t>
            </a:r>
            <a:endParaRPr/>
          </a:p>
          <a:p>
            <a:pPr marL="0" lvl="0" indent="0" algn="ctr" rtl="0">
              <a:lnSpc>
                <a:spcPct val="150000"/>
              </a:lnSpc>
              <a:spcBef>
                <a:spcPts val="300"/>
              </a:spcBef>
              <a:spcAft>
                <a:spcPts val="0"/>
              </a:spcAft>
              <a:buClr>
                <a:schemeClr val="dk1"/>
              </a:buClr>
              <a:buSzPct val="100000"/>
              <a:buNone/>
            </a:pPr>
            <a:r>
              <a:rPr lang="pt-BR" sz="2400"/>
              <a:t>Sem intermediários</a:t>
            </a:r>
            <a:endParaRPr/>
          </a:p>
          <a:p>
            <a:pPr marL="0" lvl="0" indent="0" algn="ctr" rtl="0">
              <a:lnSpc>
                <a:spcPct val="150000"/>
              </a:lnSpc>
              <a:spcBef>
                <a:spcPts val="300"/>
              </a:spcBef>
              <a:spcAft>
                <a:spcPts val="0"/>
              </a:spcAft>
              <a:buClr>
                <a:schemeClr val="dk1"/>
              </a:buClr>
              <a:buSzPct val="100000"/>
              <a:buNone/>
            </a:pPr>
            <a:r>
              <a:rPr lang="pt-BR" sz="2400"/>
              <a:t>Uso das redes de relacionamento</a:t>
            </a:r>
            <a:endParaRPr/>
          </a:p>
          <a:p>
            <a:pPr marL="0" lvl="0" indent="0" algn="ctr" rtl="0">
              <a:lnSpc>
                <a:spcPct val="150000"/>
              </a:lnSpc>
              <a:spcBef>
                <a:spcPts val="300"/>
              </a:spcBef>
              <a:spcAft>
                <a:spcPts val="0"/>
              </a:spcAft>
              <a:buClr>
                <a:schemeClr val="dk1"/>
              </a:buClr>
              <a:buSzPct val="100000"/>
              <a:buNone/>
            </a:pPr>
            <a:r>
              <a:rPr lang="pt-BR" sz="2400"/>
              <a:t>Tempo real</a:t>
            </a:r>
            <a:endParaRPr/>
          </a:p>
          <a:p>
            <a:pPr marL="0" lvl="0" indent="0" algn="ctr" rtl="0">
              <a:lnSpc>
                <a:spcPct val="150000"/>
              </a:lnSpc>
              <a:spcBef>
                <a:spcPts val="300"/>
              </a:spcBef>
              <a:spcAft>
                <a:spcPts val="0"/>
              </a:spcAft>
              <a:buClr>
                <a:schemeClr val="dk1"/>
              </a:buClr>
              <a:buSzPct val="100000"/>
              <a:buNone/>
            </a:pPr>
            <a:r>
              <a:rPr lang="pt-BR" sz="2400"/>
              <a:t>Tecnologia como habilitador</a:t>
            </a:r>
            <a:endParaRPr/>
          </a:p>
          <a:p>
            <a:pPr marL="0" lvl="0" indent="0" algn="ctr" rtl="0">
              <a:lnSpc>
                <a:spcPct val="150000"/>
              </a:lnSpc>
              <a:spcBef>
                <a:spcPts val="300"/>
              </a:spcBef>
              <a:spcAft>
                <a:spcPts val="0"/>
              </a:spcAft>
              <a:buClr>
                <a:schemeClr val="dk1"/>
              </a:buClr>
              <a:buSzPct val="100000"/>
              <a:buNone/>
            </a:pPr>
            <a:r>
              <a:rPr lang="pt-BR" sz="2400"/>
              <a:t>Pay as you go</a:t>
            </a:r>
            <a:endParaRPr/>
          </a:p>
          <a:p>
            <a:pPr marL="0" lvl="0" indent="0" algn="ctr" rtl="0">
              <a:lnSpc>
                <a:spcPct val="150000"/>
              </a:lnSpc>
              <a:spcBef>
                <a:spcPts val="300"/>
              </a:spcBef>
              <a:spcAft>
                <a:spcPts val="0"/>
              </a:spcAft>
              <a:buClr>
                <a:schemeClr val="dk1"/>
              </a:buClr>
              <a:buSzPct val="100000"/>
              <a:buNone/>
            </a:pPr>
            <a:r>
              <a:rPr lang="pt-BR" sz="2400"/>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cxnSp>
        <p:nvCxnSpPr>
          <p:cNvPr id="116" name="Google Shape;116;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117" name="Google Shape;117;p3"/>
          <p:cNvSpPr txBox="1"/>
          <p:nvPr/>
        </p:nvSpPr>
        <p:spPr>
          <a:xfrm>
            <a:off x="3851486" y="974090"/>
            <a:ext cx="4610700" cy="32508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1200"/>
              <a:buFont typeface="Arial"/>
              <a:buNone/>
            </a:pPr>
            <a:r>
              <a:rPr lang="pt-BR" sz="1200" b="0" i="0" u="none" strike="noStrike" cap="none">
                <a:solidFill>
                  <a:schemeClr val="dk1"/>
                </a:solidFill>
                <a:latin typeface="Arial"/>
                <a:ea typeface="Arial"/>
                <a:cs typeface="Arial"/>
                <a:sym typeface="Arial"/>
              </a:rPr>
              <a:t>Neste encontro discutiremos os pilares da implementação de uma estratégia de transformação do negócio com base em tecnologia, dando aos participantes a capacidade de reconhecer o estágio de maturidade da sua própria empresa e de criar um plano para atingir o próximo nível. </a:t>
            </a:r>
            <a:endParaRPr sz="12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1200"/>
              <a:buFont typeface="Arial"/>
              <a:buNone/>
            </a:pPr>
            <a:endParaRPr sz="1200">
              <a:solidFill>
                <a:schemeClr val="dk1"/>
              </a:solidFill>
            </a:endParaRPr>
          </a:p>
          <a:p>
            <a:pPr marL="0" marR="0" lvl="0" indent="0" algn="just" rtl="0">
              <a:lnSpc>
                <a:spcPct val="115000"/>
              </a:lnSpc>
              <a:spcBef>
                <a:spcPts val="0"/>
              </a:spcBef>
              <a:spcAft>
                <a:spcPts val="0"/>
              </a:spcAft>
              <a:buClr>
                <a:srgbClr val="000000"/>
              </a:buClr>
              <a:buSzPts val="1200"/>
              <a:buFont typeface="Arial"/>
              <a:buNone/>
            </a:pPr>
            <a:r>
              <a:rPr lang="pt-BR" sz="1200" b="0" i="0" u="none" strike="noStrike" cap="none">
                <a:solidFill>
                  <a:schemeClr val="dk1"/>
                </a:solidFill>
                <a:latin typeface="Arial"/>
                <a:ea typeface="Arial"/>
                <a:cs typeface="Arial"/>
                <a:sym typeface="Arial"/>
              </a:rPr>
              <a:t>Passaremos por conceitos como Customer Experience, Cultura de Dados, Transformação Digital, Modelos de Maturidade Digitais, Modelagem de Negócios Exponenciais &amp; Digitais, Liderança em empresas High-Tech, Gestão de Portfólio e AIOPS. </a:t>
            </a:r>
            <a:endParaRPr sz="12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1200"/>
              <a:buFont typeface="Arial"/>
              <a:buNone/>
            </a:pPr>
            <a:endParaRPr sz="1200">
              <a:solidFill>
                <a:schemeClr val="dk1"/>
              </a:solidFill>
            </a:endParaRPr>
          </a:p>
          <a:p>
            <a:pPr marL="0" marR="0" lvl="0" indent="0" algn="just" rtl="0">
              <a:lnSpc>
                <a:spcPct val="115000"/>
              </a:lnSpc>
              <a:spcBef>
                <a:spcPts val="0"/>
              </a:spcBef>
              <a:spcAft>
                <a:spcPts val="0"/>
              </a:spcAft>
              <a:buClr>
                <a:srgbClr val="000000"/>
              </a:buClr>
              <a:buSzPts val="1200"/>
              <a:buFont typeface="Arial"/>
              <a:buNone/>
            </a:pPr>
            <a:r>
              <a:rPr lang="pt-BR" sz="1200" b="0" i="0" u="none" strike="noStrike" cap="none">
                <a:solidFill>
                  <a:schemeClr val="dk1"/>
                </a:solidFill>
                <a:latin typeface="Arial"/>
                <a:ea typeface="Arial"/>
                <a:cs typeface="Arial"/>
                <a:sym typeface="Arial"/>
              </a:rPr>
              <a:t>Através de exercícios, os alunos irão explorar ferramentas e frameworks que poderão ser aplicados em suas próprias empresas.</a:t>
            </a:r>
            <a:endParaRPr sz="1400" b="0" i="0" u="none" strike="noStrike" cap="none">
              <a:solidFill>
                <a:srgbClr val="000000"/>
              </a:solidFill>
              <a:latin typeface="Arial"/>
              <a:ea typeface="Arial"/>
              <a:cs typeface="Arial"/>
              <a:sym typeface="Arial"/>
            </a:endParaRPr>
          </a:p>
        </p:txBody>
      </p:sp>
      <p:pic>
        <p:nvPicPr>
          <p:cNvPr id="118" name="Google Shape;118;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119" name="Google Shape;119;p3"/>
          <p:cNvSpPr txBox="1"/>
          <p:nvPr/>
        </p:nvSpPr>
        <p:spPr>
          <a:xfrm>
            <a:off x="1223322" y="2198625"/>
            <a:ext cx="2143800" cy="5772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b="0" i="0" u="none" strike="noStrike" cap="none">
                <a:solidFill>
                  <a:srgbClr val="626E73"/>
                </a:solidFill>
                <a:latin typeface="Arial"/>
                <a:ea typeface="Arial"/>
                <a:cs typeface="Arial"/>
                <a:sym typeface="Arial"/>
              </a:rPr>
              <a:t>AGENDA</a:t>
            </a:r>
            <a:endParaRPr sz="3500" b="0" i="0" u="none" strike="noStrike" cap="none">
              <a:solidFill>
                <a:srgbClr val="626E73"/>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0"/>
          <p:cNvSpPr/>
          <p:nvPr/>
        </p:nvSpPr>
        <p:spPr>
          <a:xfrm>
            <a:off x="342901" y="1032099"/>
            <a:ext cx="1411307" cy="1133077"/>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99"/>
              <a:buFont typeface="Arial"/>
              <a:buNone/>
            </a:pPr>
            <a:r>
              <a:rPr lang="pt-BR" sz="1099" b="0" i="0" u="none" strike="noStrike" cap="none">
                <a:solidFill>
                  <a:schemeClr val="dk1"/>
                </a:solidFill>
                <a:latin typeface="Quattrocento Sans"/>
                <a:ea typeface="Quattrocento Sans"/>
                <a:cs typeface="Quattrocento Sans"/>
                <a:sym typeface="Quattrocento Sans"/>
              </a:rPr>
              <a:t>Valor principalmente no produto</a:t>
            </a:r>
            <a:endParaRPr sz="1400" b="0" i="0" u="none" strike="noStrike" cap="none">
              <a:solidFill>
                <a:srgbClr val="000000"/>
              </a:solidFill>
              <a:latin typeface="Arial"/>
              <a:ea typeface="Arial"/>
              <a:cs typeface="Arial"/>
              <a:sym typeface="Arial"/>
            </a:endParaRPr>
          </a:p>
        </p:txBody>
      </p:sp>
      <p:sp>
        <p:nvSpPr>
          <p:cNvPr id="395" name="Google Shape;395;p30"/>
          <p:cNvSpPr/>
          <p:nvPr/>
        </p:nvSpPr>
        <p:spPr>
          <a:xfrm>
            <a:off x="7653402" y="1032099"/>
            <a:ext cx="1411307" cy="1133077"/>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99"/>
              <a:buFont typeface="Arial"/>
              <a:buNone/>
            </a:pPr>
            <a:r>
              <a:rPr lang="pt-BR" sz="1099" b="0" i="0" u="none" strike="noStrike" cap="none">
                <a:solidFill>
                  <a:schemeClr val="dk1"/>
                </a:solidFill>
                <a:latin typeface="Quattrocento Sans"/>
                <a:ea typeface="Quattrocento Sans"/>
                <a:cs typeface="Quattrocento Sans"/>
                <a:sym typeface="Quattrocento Sans"/>
              </a:rPr>
              <a:t>Valor principalmente no serviço</a:t>
            </a:r>
            <a:endParaRPr sz="1400" b="0" i="0" u="none" strike="noStrike" cap="none">
              <a:solidFill>
                <a:srgbClr val="000000"/>
              </a:solidFill>
              <a:latin typeface="Arial"/>
              <a:ea typeface="Arial"/>
              <a:cs typeface="Arial"/>
              <a:sym typeface="Arial"/>
            </a:endParaRPr>
          </a:p>
        </p:txBody>
      </p:sp>
      <p:sp>
        <p:nvSpPr>
          <p:cNvPr id="396" name="Google Shape;396;p30"/>
          <p:cNvSpPr/>
          <p:nvPr/>
        </p:nvSpPr>
        <p:spPr>
          <a:xfrm>
            <a:off x="1826149" y="1455228"/>
            <a:ext cx="5683370" cy="701429"/>
          </a:xfrm>
          <a:prstGeom prst="triangle">
            <a:avLst>
              <a:gd name="adj" fmla="val 0"/>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99"/>
              <a:buFont typeface="Arial"/>
              <a:buNone/>
            </a:pPr>
            <a:endParaRPr sz="1199" b="0" i="0" u="none" strike="noStrike" cap="none">
              <a:solidFill>
                <a:schemeClr val="dk1"/>
              </a:solidFill>
              <a:latin typeface="Quattrocento Sans"/>
              <a:ea typeface="Quattrocento Sans"/>
              <a:cs typeface="Quattrocento Sans"/>
              <a:sym typeface="Quattrocento Sans"/>
            </a:endParaRPr>
          </a:p>
        </p:txBody>
      </p:sp>
      <p:sp>
        <p:nvSpPr>
          <p:cNvPr id="397" name="Google Shape;397;p30"/>
          <p:cNvSpPr/>
          <p:nvPr/>
        </p:nvSpPr>
        <p:spPr>
          <a:xfrm rot="10800000">
            <a:off x="1898092" y="1401272"/>
            <a:ext cx="5683369" cy="701429"/>
          </a:xfrm>
          <a:prstGeom prst="triangle">
            <a:avLst>
              <a:gd name="adj" fmla="val 0"/>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0"/>
          <p:cNvSpPr txBox="1"/>
          <p:nvPr/>
        </p:nvSpPr>
        <p:spPr>
          <a:xfrm rot="-5400000">
            <a:off x="5985244" y="155765"/>
            <a:ext cx="350714" cy="284168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9"/>
              <a:buFont typeface="Arial"/>
              <a:buNone/>
            </a:pPr>
            <a:endParaRPr sz="1199" b="0" i="0" u="none" strike="noStrike" cap="none">
              <a:solidFill>
                <a:schemeClr val="dk1"/>
              </a:solidFill>
              <a:latin typeface="Quattrocento Sans"/>
              <a:ea typeface="Quattrocento Sans"/>
              <a:cs typeface="Quattrocento Sans"/>
              <a:sym typeface="Quattrocento Sans"/>
            </a:endParaRPr>
          </a:p>
        </p:txBody>
      </p:sp>
      <p:sp>
        <p:nvSpPr>
          <p:cNvPr id="399" name="Google Shape;399;p30"/>
          <p:cNvSpPr/>
          <p:nvPr/>
        </p:nvSpPr>
        <p:spPr>
          <a:xfrm>
            <a:off x="1826150" y="1032099"/>
            <a:ext cx="5755311" cy="32373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9"/>
              <a:buFont typeface="Arial"/>
              <a:buNone/>
            </a:pPr>
            <a:r>
              <a:rPr lang="pt-BR" sz="1199" b="0" i="0" u="none" strike="noStrike" cap="none">
                <a:solidFill>
                  <a:schemeClr val="dk1"/>
                </a:solidFill>
                <a:latin typeface="Quattrocento Sans"/>
                <a:ea typeface="Quattrocento Sans"/>
                <a:cs typeface="Quattrocento Sans"/>
                <a:sym typeface="Quattrocento Sans"/>
              </a:rPr>
              <a:t>Sistemas Produto-Serviço</a:t>
            </a:r>
            <a:endParaRPr sz="1400" b="0" i="0" u="none" strike="noStrike" cap="none">
              <a:solidFill>
                <a:srgbClr val="000000"/>
              </a:solidFill>
              <a:latin typeface="Arial"/>
              <a:ea typeface="Arial"/>
              <a:cs typeface="Arial"/>
              <a:sym typeface="Arial"/>
            </a:endParaRPr>
          </a:p>
        </p:txBody>
      </p:sp>
      <p:sp>
        <p:nvSpPr>
          <p:cNvPr id="400" name="Google Shape;400;p30"/>
          <p:cNvSpPr/>
          <p:nvPr/>
        </p:nvSpPr>
        <p:spPr>
          <a:xfrm>
            <a:off x="1826149" y="2219132"/>
            <a:ext cx="1798535" cy="59351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9"/>
              <a:buFont typeface="Arial"/>
              <a:buNone/>
            </a:pPr>
            <a:r>
              <a:rPr lang="pt-BR" sz="1199" b="0" i="0" u="none" strike="noStrike" cap="none">
                <a:solidFill>
                  <a:schemeClr val="dk1"/>
                </a:solidFill>
                <a:latin typeface="Quattrocento Sans"/>
                <a:ea typeface="Quattrocento Sans"/>
                <a:cs typeface="Quattrocento Sans"/>
                <a:sym typeface="Quattrocento Sans"/>
              </a:rPr>
              <a:t>A:  Orientado a produto</a:t>
            </a:r>
            <a:endParaRPr sz="1400" b="0" i="0" u="none" strike="noStrike" cap="none">
              <a:solidFill>
                <a:srgbClr val="000000"/>
              </a:solidFill>
              <a:latin typeface="Arial"/>
              <a:ea typeface="Arial"/>
              <a:cs typeface="Arial"/>
              <a:sym typeface="Arial"/>
            </a:endParaRPr>
          </a:p>
        </p:txBody>
      </p:sp>
      <p:sp>
        <p:nvSpPr>
          <p:cNvPr id="401" name="Google Shape;401;p30"/>
          <p:cNvSpPr/>
          <p:nvPr/>
        </p:nvSpPr>
        <p:spPr>
          <a:xfrm>
            <a:off x="3696626" y="2219132"/>
            <a:ext cx="2014359" cy="59351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9"/>
              <a:buFont typeface="Arial"/>
              <a:buNone/>
            </a:pPr>
            <a:r>
              <a:rPr lang="pt-BR" sz="1199" b="0" i="0" u="none" strike="noStrike" cap="none">
                <a:solidFill>
                  <a:schemeClr val="dk1"/>
                </a:solidFill>
                <a:latin typeface="Quattrocento Sans"/>
                <a:ea typeface="Quattrocento Sans"/>
                <a:cs typeface="Quattrocento Sans"/>
                <a:sym typeface="Quattrocento Sans"/>
              </a:rPr>
              <a:t>B: Orientado ao uso</a:t>
            </a:r>
            <a:endParaRPr sz="1400" b="0" i="0" u="none" strike="noStrike" cap="none">
              <a:solidFill>
                <a:srgbClr val="000000"/>
              </a:solidFill>
              <a:latin typeface="Arial"/>
              <a:ea typeface="Arial"/>
              <a:cs typeface="Arial"/>
              <a:sym typeface="Arial"/>
            </a:endParaRPr>
          </a:p>
        </p:txBody>
      </p:sp>
      <p:sp>
        <p:nvSpPr>
          <p:cNvPr id="402" name="Google Shape;402;p30"/>
          <p:cNvSpPr/>
          <p:nvPr/>
        </p:nvSpPr>
        <p:spPr>
          <a:xfrm>
            <a:off x="5782926" y="2219132"/>
            <a:ext cx="1798535" cy="593516"/>
          </a:xfrm>
          <a:prstGeom prst="rect">
            <a:avLst/>
          </a:prstGeom>
          <a:gradFill>
            <a:gsLst>
              <a:gs pos="0">
                <a:srgbClr val="92D050"/>
              </a:gs>
              <a:gs pos="49000">
                <a:schemeClr val="lt1"/>
              </a:gs>
              <a:gs pos="100000">
                <a:schemeClr val="lt1"/>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9"/>
              <a:buFont typeface="Arial"/>
              <a:buNone/>
            </a:pPr>
            <a:r>
              <a:rPr lang="pt-BR" sz="1199" b="0" i="0" u="none" strike="noStrike" cap="none">
                <a:solidFill>
                  <a:schemeClr val="dk1"/>
                </a:solidFill>
                <a:latin typeface="Quattrocento Sans"/>
                <a:ea typeface="Quattrocento Sans"/>
                <a:cs typeface="Quattrocento Sans"/>
                <a:sym typeface="Quattrocento Sans"/>
              </a:rPr>
              <a:t>C: Orientado ao resultado</a:t>
            </a:r>
            <a:endParaRPr sz="1400" b="0" i="0" u="none" strike="noStrike" cap="none">
              <a:solidFill>
                <a:srgbClr val="000000"/>
              </a:solidFill>
              <a:latin typeface="Arial"/>
              <a:ea typeface="Arial"/>
              <a:cs typeface="Arial"/>
              <a:sym typeface="Arial"/>
            </a:endParaRPr>
          </a:p>
        </p:txBody>
      </p:sp>
      <p:sp>
        <p:nvSpPr>
          <p:cNvPr id="403" name="Google Shape;403;p30"/>
          <p:cNvSpPr/>
          <p:nvPr/>
        </p:nvSpPr>
        <p:spPr>
          <a:xfrm>
            <a:off x="7653402" y="2219132"/>
            <a:ext cx="1411307" cy="593516"/>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9"/>
              <a:buFont typeface="Arial"/>
              <a:buNone/>
            </a:pPr>
            <a:r>
              <a:rPr lang="pt-BR" sz="1199" b="0" i="0" u="none" strike="noStrike" cap="none">
                <a:solidFill>
                  <a:schemeClr val="dk1"/>
                </a:solidFill>
                <a:latin typeface="Quattrocento Sans"/>
                <a:ea typeface="Quattrocento Sans"/>
                <a:cs typeface="Quattrocento Sans"/>
                <a:sym typeface="Quattrocento Sans"/>
              </a:rPr>
              <a:t>Serviço Puro</a:t>
            </a:r>
            <a:endParaRPr sz="1400" b="0" i="0" u="none" strike="noStrike" cap="none">
              <a:solidFill>
                <a:srgbClr val="000000"/>
              </a:solidFill>
              <a:latin typeface="Arial"/>
              <a:ea typeface="Arial"/>
              <a:cs typeface="Arial"/>
              <a:sym typeface="Arial"/>
            </a:endParaRPr>
          </a:p>
        </p:txBody>
      </p:sp>
      <p:sp>
        <p:nvSpPr>
          <p:cNvPr id="404" name="Google Shape;404;p30"/>
          <p:cNvSpPr/>
          <p:nvPr/>
        </p:nvSpPr>
        <p:spPr>
          <a:xfrm>
            <a:off x="342901" y="2219132"/>
            <a:ext cx="1411307" cy="59351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99"/>
              <a:buFont typeface="Arial"/>
              <a:buNone/>
            </a:pPr>
            <a:r>
              <a:rPr lang="pt-BR" sz="1199" b="0" i="0" u="none" strike="noStrike" cap="none">
                <a:solidFill>
                  <a:schemeClr val="dk1"/>
                </a:solidFill>
                <a:latin typeface="Quattrocento Sans"/>
                <a:ea typeface="Quattrocento Sans"/>
                <a:cs typeface="Quattrocento Sans"/>
                <a:sym typeface="Quattrocento Sans"/>
              </a:rPr>
              <a:t>Produto Puro</a:t>
            </a:r>
            <a:endParaRPr sz="1400" b="0" i="0" u="none" strike="noStrike" cap="none">
              <a:solidFill>
                <a:srgbClr val="000000"/>
              </a:solidFill>
              <a:latin typeface="Arial"/>
              <a:ea typeface="Arial"/>
              <a:cs typeface="Arial"/>
              <a:sym typeface="Arial"/>
            </a:endParaRPr>
          </a:p>
        </p:txBody>
      </p:sp>
      <p:sp>
        <p:nvSpPr>
          <p:cNvPr id="405" name="Google Shape;405;p30"/>
          <p:cNvSpPr/>
          <p:nvPr/>
        </p:nvSpPr>
        <p:spPr>
          <a:xfrm>
            <a:off x="5372962" y="1446708"/>
            <a:ext cx="2136558" cy="33225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99"/>
              <a:buFont typeface="Arial"/>
              <a:buNone/>
            </a:pPr>
            <a:r>
              <a:rPr lang="pt-BR" sz="1199" b="0" i="0" u="none" strike="noStrike" cap="none">
                <a:solidFill>
                  <a:schemeClr val="dk1"/>
                </a:solidFill>
                <a:latin typeface="Quattrocento Sans"/>
                <a:ea typeface="Quattrocento Sans"/>
                <a:cs typeface="Quattrocento Sans"/>
                <a:sym typeface="Quattrocento Sans"/>
              </a:rPr>
              <a:t>Componente de serviço (intangível)</a:t>
            </a:r>
            <a:endParaRPr sz="1400" b="0" i="0" u="none" strike="noStrike" cap="none">
              <a:solidFill>
                <a:srgbClr val="000000"/>
              </a:solidFill>
              <a:latin typeface="Arial"/>
              <a:ea typeface="Arial"/>
              <a:cs typeface="Arial"/>
              <a:sym typeface="Arial"/>
            </a:endParaRPr>
          </a:p>
        </p:txBody>
      </p:sp>
      <p:sp>
        <p:nvSpPr>
          <p:cNvPr id="406" name="Google Shape;406;p30"/>
          <p:cNvSpPr/>
          <p:nvPr/>
        </p:nvSpPr>
        <p:spPr>
          <a:xfrm>
            <a:off x="1826150" y="1832920"/>
            <a:ext cx="2136558" cy="3322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99"/>
              <a:buFont typeface="Arial"/>
              <a:buNone/>
            </a:pPr>
            <a:r>
              <a:rPr lang="pt-BR" sz="1199" b="0" i="0" u="none" strike="noStrike" cap="none">
                <a:solidFill>
                  <a:schemeClr val="dk1"/>
                </a:solidFill>
                <a:latin typeface="Quattrocento Sans"/>
                <a:ea typeface="Quattrocento Sans"/>
                <a:cs typeface="Quattrocento Sans"/>
                <a:sym typeface="Quattrocento Sans"/>
              </a:rPr>
              <a:t>Componente de produto (tangível)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99"/>
              <a:buFont typeface="Arial"/>
              <a:buNone/>
            </a:pPr>
            <a:endParaRPr sz="1199" b="0" i="0" u="none" strike="noStrike" cap="none">
              <a:solidFill>
                <a:schemeClr val="dk1"/>
              </a:solidFill>
              <a:latin typeface="Quattrocento Sans"/>
              <a:ea typeface="Quattrocento Sans"/>
              <a:cs typeface="Quattrocento Sans"/>
              <a:sym typeface="Quattrocento Sans"/>
            </a:endParaRPr>
          </a:p>
        </p:txBody>
      </p:sp>
      <p:sp>
        <p:nvSpPr>
          <p:cNvPr id="407" name="Google Shape;407;p30"/>
          <p:cNvSpPr/>
          <p:nvPr/>
        </p:nvSpPr>
        <p:spPr>
          <a:xfrm>
            <a:off x="1826149" y="2866604"/>
            <a:ext cx="1798535" cy="1780550"/>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99"/>
              <a:buFont typeface="Arial"/>
              <a:buNone/>
            </a:pPr>
            <a:r>
              <a:rPr lang="pt-BR" sz="1099" b="1" i="0" u="none" strike="noStrike" cap="none">
                <a:solidFill>
                  <a:schemeClr val="dk1"/>
                </a:solidFill>
                <a:latin typeface="Quattrocento Sans"/>
                <a:ea typeface="Quattrocento Sans"/>
                <a:cs typeface="Quattrocento Sans"/>
                <a:sym typeface="Quattrocento Sans"/>
              </a:rPr>
              <a:t>1</a:t>
            </a:r>
            <a:r>
              <a:rPr lang="pt-BR" sz="1099" b="0" i="0" u="none" strike="noStrike" cap="none">
                <a:solidFill>
                  <a:schemeClr val="dk1"/>
                </a:solidFill>
                <a:latin typeface="Quattrocento Sans"/>
                <a:ea typeface="Quattrocento Sans"/>
                <a:cs typeface="Quattrocento Sans"/>
                <a:sym typeface="Quattrocento Sans"/>
              </a:rPr>
              <a:t>: Relacionado a produto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99"/>
              <a:buFont typeface="Arial"/>
              <a:buNone/>
            </a:pPr>
            <a:endParaRPr sz="1099"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099"/>
              <a:buFont typeface="Arial"/>
              <a:buNone/>
            </a:pPr>
            <a:r>
              <a:rPr lang="pt-BR" sz="1099" b="1" i="0" u="none" strike="noStrike" cap="none">
                <a:solidFill>
                  <a:schemeClr val="dk1"/>
                </a:solidFill>
                <a:latin typeface="Quattrocento Sans"/>
                <a:ea typeface="Quattrocento Sans"/>
                <a:cs typeface="Quattrocento Sans"/>
                <a:sym typeface="Quattrocento Sans"/>
              </a:rPr>
              <a:t>2</a:t>
            </a:r>
            <a:r>
              <a:rPr lang="pt-BR" sz="1099" b="0" i="0" u="none" strike="noStrike" cap="none">
                <a:solidFill>
                  <a:schemeClr val="dk1"/>
                </a:solidFill>
                <a:latin typeface="Quattrocento Sans"/>
                <a:ea typeface="Quattrocento Sans"/>
                <a:cs typeface="Quattrocento Sans"/>
                <a:sym typeface="Quattrocento Sans"/>
              </a:rPr>
              <a:t>: Consultoria e aconselhamento</a:t>
            </a:r>
            <a:endParaRPr sz="1400" b="0" i="0" u="none" strike="noStrike" cap="none">
              <a:solidFill>
                <a:srgbClr val="000000"/>
              </a:solidFill>
              <a:latin typeface="Arial"/>
              <a:ea typeface="Arial"/>
              <a:cs typeface="Arial"/>
              <a:sym typeface="Arial"/>
            </a:endParaRPr>
          </a:p>
        </p:txBody>
      </p:sp>
      <p:sp>
        <p:nvSpPr>
          <p:cNvPr id="408" name="Google Shape;408;p30"/>
          <p:cNvSpPr/>
          <p:nvPr/>
        </p:nvSpPr>
        <p:spPr>
          <a:xfrm>
            <a:off x="3696626" y="2866604"/>
            <a:ext cx="2014359" cy="1780550"/>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99"/>
              <a:buFont typeface="Arial"/>
              <a:buNone/>
            </a:pPr>
            <a:r>
              <a:rPr lang="pt-BR" sz="1099" b="1" i="0" u="none" strike="noStrike" cap="none">
                <a:solidFill>
                  <a:schemeClr val="dk1"/>
                </a:solidFill>
                <a:latin typeface="Quattrocento Sans"/>
                <a:ea typeface="Quattrocento Sans"/>
                <a:cs typeface="Quattrocento Sans"/>
                <a:sym typeface="Quattrocento Sans"/>
              </a:rPr>
              <a:t>3</a:t>
            </a:r>
            <a:r>
              <a:rPr lang="pt-BR" sz="1099" b="0" i="0" u="none" strike="noStrike" cap="none">
                <a:solidFill>
                  <a:schemeClr val="dk1"/>
                </a:solidFill>
                <a:latin typeface="Quattrocento Sans"/>
                <a:ea typeface="Quattrocento Sans"/>
                <a:cs typeface="Quattrocento Sans"/>
                <a:sym typeface="Quattrocento Sans"/>
              </a:rPr>
              <a:t>: Leasing de produto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99"/>
              <a:buFont typeface="Arial"/>
              <a:buNone/>
            </a:pPr>
            <a:endParaRPr sz="1099"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099"/>
              <a:buFont typeface="Arial"/>
              <a:buNone/>
            </a:pPr>
            <a:r>
              <a:rPr lang="pt-BR" sz="1099" b="1" i="0" u="none" strike="noStrike" cap="none">
                <a:solidFill>
                  <a:schemeClr val="dk1"/>
                </a:solidFill>
                <a:latin typeface="Quattrocento Sans"/>
                <a:ea typeface="Quattrocento Sans"/>
                <a:cs typeface="Quattrocento Sans"/>
                <a:sym typeface="Quattrocento Sans"/>
              </a:rPr>
              <a:t>4</a:t>
            </a:r>
            <a:r>
              <a:rPr lang="pt-BR" sz="1099" b="0" i="0" u="none" strike="noStrike" cap="none">
                <a:solidFill>
                  <a:schemeClr val="dk1"/>
                </a:solidFill>
                <a:latin typeface="Quattrocento Sans"/>
                <a:ea typeface="Quattrocento Sans"/>
                <a:cs typeface="Quattrocento Sans"/>
                <a:sym typeface="Quattrocento Sans"/>
              </a:rPr>
              <a:t>: Aluguel ou compartilhamento de produto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99"/>
              <a:buFont typeface="Arial"/>
              <a:buNone/>
            </a:pPr>
            <a:endParaRPr sz="1099"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099"/>
              <a:buFont typeface="Arial"/>
              <a:buNone/>
            </a:pPr>
            <a:r>
              <a:rPr lang="pt-BR" sz="1099" b="1" i="0" u="none" strike="noStrike" cap="none">
                <a:solidFill>
                  <a:schemeClr val="dk1"/>
                </a:solidFill>
                <a:latin typeface="Quattrocento Sans"/>
                <a:ea typeface="Quattrocento Sans"/>
                <a:cs typeface="Quattrocento Sans"/>
                <a:sym typeface="Quattrocento Sans"/>
              </a:rPr>
              <a:t>5</a:t>
            </a:r>
            <a:r>
              <a:rPr lang="pt-BR" sz="1099" b="0" i="0" u="none" strike="noStrike" cap="none">
                <a:solidFill>
                  <a:schemeClr val="dk1"/>
                </a:solidFill>
                <a:latin typeface="Quattrocento Sans"/>
                <a:ea typeface="Quattrocento Sans"/>
                <a:cs typeface="Quattrocento Sans"/>
                <a:sym typeface="Quattrocento Sans"/>
              </a:rPr>
              <a:t>: Compartilhamento simultâneo do uso </a:t>
            </a:r>
            <a:endParaRPr sz="1400" b="0" i="0" u="none" strike="noStrike" cap="none">
              <a:solidFill>
                <a:srgbClr val="000000"/>
              </a:solidFill>
              <a:latin typeface="Arial"/>
              <a:ea typeface="Arial"/>
              <a:cs typeface="Arial"/>
              <a:sym typeface="Arial"/>
            </a:endParaRPr>
          </a:p>
        </p:txBody>
      </p:sp>
      <p:sp>
        <p:nvSpPr>
          <p:cNvPr id="409" name="Google Shape;409;p30"/>
          <p:cNvSpPr/>
          <p:nvPr/>
        </p:nvSpPr>
        <p:spPr>
          <a:xfrm>
            <a:off x="5782926" y="2866604"/>
            <a:ext cx="1798535" cy="1780550"/>
          </a:xfrm>
          <a:prstGeom prst="rect">
            <a:avLst/>
          </a:prstGeom>
          <a:gradFill>
            <a:gsLst>
              <a:gs pos="0">
                <a:srgbClr val="92D050"/>
              </a:gs>
              <a:gs pos="49000">
                <a:schemeClr val="lt1"/>
              </a:gs>
              <a:gs pos="100000">
                <a:schemeClr val="lt1"/>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99"/>
              <a:buFont typeface="Arial"/>
              <a:buNone/>
            </a:pPr>
            <a:r>
              <a:rPr lang="pt-BR" sz="1099" b="1" i="0" u="none" strike="noStrike" cap="none">
                <a:solidFill>
                  <a:schemeClr val="dk1"/>
                </a:solidFill>
                <a:latin typeface="Quattrocento Sans"/>
                <a:ea typeface="Quattrocento Sans"/>
                <a:cs typeface="Quattrocento Sans"/>
                <a:sym typeface="Quattrocento Sans"/>
              </a:rPr>
              <a:t>6</a:t>
            </a:r>
            <a:r>
              <a:rPr lang="pt-BR" sz="1099" b="0" i="0" u="none" strike="noStrike" cap="none">
                <a:solidFill>
                  <a:schemeClr val="dk1"/>
                </a:solidFill>
                <a:latin typeface="Quattrocento Sans"/>
                <a:ea typeface="Quattrocento Sans"/>
                <a:cs typeface="Quattrocento Sans"/>
                <a:sym typeface="Quattrocento Sans"/>
              </a:rPr>
              <a:t>: Gerenciamento de atividade </a:t>
            </a:r>
            <a:r>
              <a:rPr lang="pt-BR" sz="899" b="0" i="0" u="none" strike="noStrike" cap="none">
                <a:solidFill>
                  <a:schemeClr val="dk1"/>
                </a:solidFill>
                <a:latin typeface="Quattrocento Sans"/>
                <a:ea typeface="Quattrocento Sans"/>
                <a:cs typeface="Quattrocento Sans"/>
                <a:sym typeface="Quattrocento Sans"/>
              </a:rPr>
              <a:t>(</a:t>
            </a:r>
            <a:r>
              <a:rPr lang="pt-BR" sz="899" b="0" i="1" u="none" strike="noStrike" cap="none">
                <a:solidFill>
                  <a:schemeClr val="dk1"/>
                </a:solidFill>
                <a:latin typeface="Quattrocento Sans"/>
                <a:ea typeface="Quattrocento Sans"/>
                <a:cs typeface="Quattrocento Sans"/>
                <a:sym typeface="Quattrocento Sans"/>
              </a:rPr>
              <a:t>outsourcing)</a:t>
            </a:r>
            <a:endParaRPr sz="1099"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099"/>
              <a:buFont typeface="Arial"/>
              <a:buNone/>
            </a:pPr>
            <a:endParaRPr sz="1099"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099"/>
              <a:buFont typeface="Arial"/>
              <a:buNone/>
            </a:pPr>
            <a:r>
              <a:rPr lang="pt-BR" sz="1099" b="1" i="0" u="none" strike="noStrike" cap="none">
                <a:solidFill>
                  <a:schemeClr val="dk1"/>
                </a:solidFill>
                <a:latin typeface="Quattrocento Sans"/>
                <a:ea typeface="Quattrocento Sans"/>
                <a:cs typeface="Quattrocento Sans"/>
                <a:sym typeface="Quattrocento Sans"/>
              </a:rPr>
              <a:t>7</a:t>
            </a:r>
            <a:r>
              <a:rPr lang="pt-BR" sz="1099" b="0" i="0" u="none" strike="noStrike" cap="none">
                <a:solidFill>
                  <a:schemeClr val="dk1"/>
                </a:solidFill>
                <a:latin typeface="Quattrocento Sans"/>
                <a:ea typeface="Quattrocento Sans"/>
                <a:cs typeface="Quattrocento Sans"/>
                <a:sym typeface="Quattrocento Sans"/>
              </a:rPr>
              <a:t>: Pagamento pelo serviço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99"/>
              <a:buFont typeface="Arial"/>
              <a:buNone/>
            </a:pPr>
            <a:endParaRPr sz="1099"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099"/>
              <a:buFont typeface="Arial"/>
              <a:buNone/>
            </a:pPr>
            <a:r>
              <a:rPr lang="pt-BR" sz="1099" b="1" i="0" u="none" strike="noStrike" cap="none">
                <a:solidFill>
                  <a:schemeClr val="dk1"/>
                </a:solidFill>
                <a:latin typeface="Quattrocento Sans"/>
                <a:ea typeface="Quattrocento Sans"/>
                <a:cs typeface="Quattrocento Sans"/>
                <a:sym typeface="Quattrocento Sans"/>
              </a:rPr>
              <a:t>8</a:t>
            </a:r>
            <a:r>
              <a:rPr lang="pt-BR" sz="1099" b="0" i="0" u="none" strike="noStrike" cap="none">
                <a:solidFill>
                  <a:schemeClr val="dk1"/>
                </a:solidFill>
                <a:latin typeface="Quattrocento Sans"/>
                <a:ea typeface="Quattrocento Sans"/>
                <a:cs typeface="Quattrocento Sans"/>
                <a:sym typeface="Quattrocento Sans"/>
              </a:rPr>
              <a:t>: Resultado funcional</a:t>
            </a:r>
            <a:endParaRPr sz="1400" b="0" i="0" u="none" strike="noStrike" cap="none">
              <a:solidFill>
                <a:srgbClr val="000000"/>
              </a:solidFill>
              <a:latin typeface="Arial"/>
              <a:ea typeface="Arial"/>
              <a:cs typeface="Arial"/>
              <a:sym typeface="Arial"/>
            </a:endParaRPr>
          </a:p>
        </p:txBody>
      </p:sp>
      <p:sp>
        <p:nvSpPr>
          <p:cNvPr id="410" name="Google Shape;410;p30"/>
          <p:cNvSpPr txBox="1"/>
          <p:nvPr/>
        </p:nvSpPr>
        <p:spPr>
          <a:xfrm>
            <a:off x="3973188" y="4686315"/>
            <a:ext cx="1907895" cy="26148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99"/>
              <a:buFont typeface="Arial"/>
              <a:buNone/>
            </a:pPr>
            <a:r>
              <a:rPr lang="pt-BR" sz="1099" b="0" i="0" u="none" strike="noStrike" cap="none">
                <a:solidFill>
                  <a:schemeClr val="dk1"/>
                </a:solidFill>
                <a:latin typeface="Quattrocento Sans"/>
                <a:ea typeface="Quattrocento Sans"/>
                <a:cs typeface="Quattrocento Sans"/>
                <a:sym typeface="Quattrocento Sans"/>
              </a:rPr>
              <a:t>Adaptado de TUKKER (2004)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1"/>
          <p:cNvSpPr txBox="1">
            <a:spLocks noGrp="1"/>
          </p:cNvSpPr>
          <p:nvPr>
            <p:ph type="ctrTitle"/>
          </p:nvPr>
        </p:nvSpPr>
        <p:spPr>
          <a:xfrm>
            <a:off x="455466" y="1831965"/>
            <a:ext cx="8233067" cy="148433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4F5764"/>
              </a:buClr>
              <a:buSzPts val="4000"/>
              <a:buFont typeface="Calibri"/>
              <a:buNone/>
            </a:pPr>
            <a:r>
              <a:rPr lang="pt-BR" sz="4000">
                <a:solidFill>
                  <a:srgbClr val="4F5764"/>
                </a:solidFill>
              </a:rPr>
              <a:t>CADA EMPRESA TEM SEU</a:t>
            </a:r>
            <a:br>
              <a:rPr lang="pt-BR" sz="4000">
                <a:solidFill>
                  <a:srgbClr val="4F5764"/>
                </a:solidFill>
              </a:rPr>
            </a:br>
            <a:r>
              <a:rPr lang="pt-BR" sz="4000">
                <a:solidFill>
                  <a:srgbClr val="4F5764"/>
                </a:solidFill>
              </a:rPr>
              <a:t>ESTILO DIGITAL</a:t>
            </a:r>
            <a:endParaRPr/>
          </a:p>
        </p:txBody>
      </p:sp>
      <p:sp>
        <p:nvSpPr>
          <p:cNvPr id="416" name="Google Shape;416;p31"/>
          <p:cNvSpPr txBox="1">
            <a:spLocks noGrp="1"/>
          </p:cNvSpPr>
          <p:nvPr>
            <p:ph type="sldNum" idx="4294967295"/>
          </p:nvPr>
        </p:nvSpPr>
        <p:spPr>
          <a:xfrm>
            <a:off x="8090298" y="4854179"/>
            <a:ext cx="1053703"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32" descr="Tela de celular com texto preto sobre fundo branco&#10;&#10;Descrição gerada automaticamente"/>
          <p:cNvPicPr preferRelativeResize="0">
            <a:picLocks noGrp="1"/>
          </p:cNvPicPr>
          <p:nvPr>
            <p:ph type="body" idx="1"/>
          </p:nvPr>
        </p:nvPicPr>
        <p:blipFill rotWithShape="1">
          <a:blip r:embed="rId3">
            <a:alphaModFix/>
          </a:blip>
          <a:srcRect/>
          <a:stretch/>
        </p:blipFill>
        <p:spPr>
          <a:xfrm>
            <a:off x="2518753" y="996553"/>
            <a:ext cx="4106494" cy="3155156"/>
          </a:xfrm>
          <a:prstGeom prst="rect">
            <a:avLst/>
          </a:prstGeom>
          <a:noFill/>
          <a:ln>
            <a:noFill/>
          </a:ln>
        </p:spPr>
      </p:pic>
      <p:sp>
        <p:nvSpPr>
          <p:cNvPr id="423" name="Google Shape;423;p32"/>
          <p:cNvSpPr txBox="1">
            <a:spLocks noGrp="1"/>
          </p:cNvSpPr>
          <p:nvPr>
            <p:ph type="sldNum" idx="4294967295"/>
          </p:nvPr>
        </p:nvSpPr>
        <p:spPr>
          <a:xfrm>
            <a:off x="7922418" y="4853864"/>
            <a:ext cx="1053139"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t>32</a:t>
            </a:fld>
            <a:endParaRPr/>
          </a:p>
        </p:txBody>
      </p:sp>
      <p:sp>
        <p:nvSpPr>
          <p:cNvPr id="424" name="Google Shape;424;p32"/>
          <p:cNvSpPr txBox="1"/>
          <p:nvPr/>
        </p:nvSpPr>
        <p:spPr>
          <a:xfrm>
            <a:off x="962025" y="4533564"/>
            <a:ext cx="7219950"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https://sloanreview.mit.edu/article/the-different-ways-for-companies-to-innovate/</a:t>
            </a:r>
            <a:r>
              <a:rPr lang="pt-BR" sz="135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33" descr="Uma imagem contendo texto, mapa&#10;&#10;Descrição gerada automaticamente"/>
          <p:cNvPicPr preferRelativeResize="0">
            <a:picLocks noGrp="1"/>
          </p:cNvPicPr>
          <p:nvPr>
            <p:ph type="body" idx="1"/>
          </p:nvPr>
        </p:nvPicPr>
        <p:blipFill rotWithShape="1">
          <a:blip r:embed="rId3">
            <a:alphaModFix/>
          </a:blip>
          <a:srcRect/>
          <a:stretch/>
        </p:blipFill>
        <p:spPr>
          <a:xfrm>
            <a:off x="2746304" y="1298228"/>
            <a:ext cx="3952179" cy="3155156"/>
          </a:xfrm>
          <a:prstGeom prst="rect">
            <a:avLst/>
          </a:prstGeom>
          <a:noFill/>
          <a:ln>
            <a:noFill/>
          </a:ln>
        </p:spPr>
      </p:pic>
      <p:sp>
        <p:nvSpPr>
          <p:cNvPr id="430" name="Google Shape;430;p33"/>
          <p:cNvSpPr txBox="1">
            <a:spLocks noGrp="1"/>
          </p:cNvSpPr>
          <p:nvPr>
            <p:ph type="sldNum" idx="4294967295"/>
          </p:nvPr>
        </p:nvSpPr>
        <p:spPr>
          <a:xfrm>
            <a:off x="7922418" y="4853864"/>
            <a:ext cx="1053139"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t>33</a:t>
            </a:fld>
            <a:endParaRPr/>
          </a:p>
        </p:txBody>
      </p:sp>
      <p:sp>
        <p:nvSpPr>
          <p:cNvPr id="431" name="Google Shape;431;p33"/>
          <p:cNvSpPr txBox="1"/>
          <p:nvPr/>
        </p:nvSpPr>
        <p:spPr>
          <a:xfrm>
            <a:off x="2436394" y="4453384"/>
            <a:ext cx="4572000" cy="7155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Innovation Profiles of Four Leading Latin American Banks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50"/>
              <a:buFont typeface="Arial"/>
              <a:buNone/>
            </a:pPr>
            <a:r>
              <a:rPr lang="pt-BR" sz="1350" b="0" i="0" u="none" strike="noStrike" cap="none">
                <a:solidFill>
                  <a:schemeClr val="dk1"/>
                </a:solidFill>
                <a:latin typeface="Calibri"/>
                <a:ea typeface="Calibri"/>
                <a:cs typeface="Calibri"/>
                <a:sym typeface="Calibri"/>
              </a:rPr>
              <a:t>Benchmarking the innovation radars of competitors can reveal the relative strengths and weaknesses of each company.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4"/>
          <p:cNvSpPr/>
          <p:nvPr/>
        </p:nvSpPr>
        <p:spPr>
          <a:xfrm>
            <a:off x="1143000" y="2331759"/>
            <a:ext cx="6858000"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700"/>
              <a:buFont typeface="Arial"/>
              <a:buNone/>
            </a:pPr>
            <a:r>
              <a:rPr lang="pt-BR" sz="2700" b="1" i="1" u="none" strike="noStrike" cap="none">
                <a:solidFill>
                  <a:srgbClr val="D91F53"/>
                </a:solidFill>
                <a:latin typeface="Arial"/>
                <a:ea typeface="Arial"/>
                <a:cs typeface="Arial"/>
                <a:sym typeface="Arial"/>
              </a:rPr>
              <a:t>SHARED ECONOMY</a:t>
            </a:r>
            <a:endParaRPr sz="3300" b="1" i="1" u="none" strike="noStrike" cap="none">
              <a:solidFill>
                <a:srgbClr val="D91F53"/>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5"/>
          <p:cNvSpPr/>
          <p:nvPr/>
        </p:nvSpPr>
        <p:spPr>
          <a:xfrm>
            <a:off x="9572625" y="2556274"/>
            <a:ext cx="138113" cy="353615"/>
          </a:xfrm>
          <a:prstGeom prst="rect">
            <a:avLst/>
          </a:prstGeom>
          <a:noFill/>
          <a:ln>
            <a:noFill/>
          </a:ln>
        </p:spPr>
        <p:txBody>
          <a:bodyPr spcFirstLastPara="1" wrap="square" lIns="87500" tIns="87500" rIns="87500" bIns="87500" anchor="ctr" anchorCtr="0">
            <a:noAutofit/>
          </a:bodyPr>
          <a:lstStyle/>
          <a:p>
            <a:pPr marL="0" marR="0" lvl="0" indent="0" algn="l" rtl="0">
              <a:lnSpc>
                <a:spcPct val="100000"/>
              </a:lnSpc>
              <a:spcBef>
                <a:spcPts val="0"/>
              </a:spcBef>
              <a:spcAft>
                <a:spcPts val="0"/>
              </a:spcAft>
              <a:buClr>
                <a:schemeClr val="dk1"/>
              </a:buClr>
              <a:buSzPts val="1350"/>
              <a:buFont typeface="Arial"/>
              <a:buNone/>
            </a:pPr>
            <a:endParaRPr sz="1350" b="0" i="0" u="none" strike="noStrike" cap="none">
              <a:solidFill>
                <a:schemeClr val="dk1"/>
              </a:solidFill>
              <a:latin typeface="Arial"/>
              <a:ea typeface="Arial"/>
              <a:cs typeface="Arial"/>
              <a:sym typeface="Arial"/>
            </a:endParaRPr>
          </a:p>
        </p:txBody>
      </p:sp>
      <p:sp>
        <p:nvSpPr>
          <p:cNvPr id="443" name="Google Shape;443;p35"/>
          <p:cNvSpPr/>
          <p:nvPr/>
        </p:nvSpPr>
        <p:spPr>
          <a:xfrm>
            <a:off x="1557338" y="1243014"/>
            <a:ext cx="5600700" cy="24499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915"/>
              <a:buFont typeface="Arial"/>
              <a:buNone/>
            </a:pPr>
            <a:r>
              <a:rPr lang="pt-BR" sz="1915" b="0" i="0" u="none" strike="noStrike" cap="none">
                <a:solidFill>
                  <a:srgbClr val="626E73"/>
                </a:solidFill>
                <a:latin typeface="Calibri"/>
                <a:ea typeface="Calibri"/>
                <a:cs typeface="Calibri"/>
                <a:sym typeface="Calibri"/>
              </a:rPr>
              <a:t>Alguns especialistas preferem o termo “</a:t>
            </a:r>
            <a:r>
              <a:rPr lang="pt-BR" sz="1915" b="0" i="1" u="none" strike="noStrike" cap="none">
                <a:solidFill>
                  <a:srgbClr val="626E73"/>
                </a:solidFill>
                <a:latin typeface="Calibri"/>
                <a:ea typeface="Calibri"/>
                <a:cs typeface="Calibri"/>
                <a:sym typeface="Calibri"/>
              </a:rPr>
              <a:t>Peer-to-peer Economy</a:t>
            </a:r>
            <a:r>
              <a:rPr lang="pt-BR" sz="1915" b="0" i="0" u="none" strike="noStrike" cap="none">
                <a:solidFill>
                  <a:srgbClr val="626E73"/>
                </a:solidFill>
                <a:latin typeface="Calibri"/>
                <a:ea typeface="Calibri"/>
                <a:cs typeface="Calibri"/>
                <a:sym typeface="Calibri"/>
              </a:rPr>
              <a:t>” (Economia ponto-a-ponto);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15"/>
              <a:buFont typeface="Arial"/>
              <a:buNone/>
            </a:pPr>
            <a:endParaRPr sz="1915" b="0" i="0" u="none" strike="noStrike" cap="none">
              <a:solidFill>
                <a:srgbClr val="626E7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15"/>
              <a:buFont typeface="Arial"/>
              <a:buNone/>
            </a:pPr>
            <a:r>
              <a:rPr lang="pt-BR" sz="1915" b="0" i="0" u="none" strike="noStrike" cap="none">
                <a:solidFill>
                  <a:srgbClr val="626E73"/>
                </a:solidFill>
                <a:latin typeface="Calibri"/>
                <a:ea typeface="Calibri"/>
                <a:cs typeface="Calibri"/>
                <a:sym typeface="Calibri"/>
              </a:rPr>
              <a:t>Plataformas fortemente baseadas em tecnologia que conectam pessoas a recursos que estão à disposição (carros, imóveis, bens em geral);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15"/>
              <a:buFont typeface="Arial"/>
              <a:buNone/>
            </a:pPr>
            <a:endParaRPr sz="1915" b="0" i="0" u="none" strike="noStrike" cap="none">
              <a:solidFill>
                <a:srgbClr val="626E7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15"/>
              <a:buFont typeface="Arial"/>
              <a:buNone/>
            </a:pPr>
            <a:r>
              <a:rPr lang="pt-BR" sz="1915" b="0" i="0" u="none" strike="noStrike" cap="none">
                <a:solidFill>
                  <a:srgbClr val="626E73"/>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44" name="Google Shape;444;p35"/>
          <p:cNvSpPr txBox="1"/>
          <p:nvPr/>
        </p:nvSpPr>
        <p:spPr>
          <a:xfrm>
            <a:off x="1719624" y="218608"/>
            <a:ext cx="5599509" cy="478272"/>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pt-BR" sz="2400" b="1" i="1" u="none" strike="noStrike" cap="none">
                <a:solidFill>
                  <a:srgbClr val="FF3366"/>
                </a:solidFill>
                <a:latin typeface="Calibri"/>
                <a:ea typeface="Calibri"/>
                <a:cs typeface="Calibri"/>
                <a:sym typeface="Calibri"/>
              </a:rPr>
              <a:t>SHARED ECONOMY</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p:nvPr/>
        </p:nvSpPr>
        <p:spPr>
          <a:xfrm>
            <a:off x="1719624" y="218608"/>
            <a:ext cx="5599509" cy="478272"/>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pt-BR" sz="2400" b="1" i="1" u="none" strike="noStrike" cap="none">
                <a:solidFill>
                  <a:srgbClr val="FF3366"/>
                </a:solidFill>
                <a:latin typeface="Calibri"/>
                <a:ea typeface="Calibri"/>
                <a:cs typeface="Calibri"/>
                <a:sym typeface="Calibri"/>
              </a:rPr>
              <a:t>SHARED ECONOMY</a:t>
            </a:r>
            <a:endParaRPr sz="1400" b="0" i="0" u="none" strike="noStrike" cap="none">
              <a:solidFill>
                <a:srgbClr val="000000"/>
              </a:solidFill>
              <a:latin typeface="Arial"/>
              <a:ea typeface="Arial"/>
              <a:cs typeface="Arial"/>
              <a:sym typeface="Arial"/>
            </a:endParaRPr>
          </a:p>
        </p:txBody>
      </p:sp>
      <p:pic>
        <p:nvPicPr>
          <p:cNvPr id="450" name="Google Shape;450;p36"/>
          <p:cNvPicPr preferRelativeResize="0"/>
          <p:nvPr/>
        </p:nvPicPr>
        <p:blipFill rotWithShape="1">
          <a:blip r:embed="rId3">
            <a:alphaModFix/>
          </a:blip>
          <a:srcRect/>
          <a:stretch/>
        </p:blipFill>
        <p:spPr>
          <a:xfrm>
            <a:off x="1719623" y="977872"/>
            <a:ext cx="2189789" cy="2189789"/>
          </a:xfrm>
          <a:prstGeom prst="rect">
            <a:avLst/>
          </a:prstGeom>
          <a:noFill/>
          <a:ln>
            <a:noFill/>
          </a:ln>
        </p:spPr>
      </p:pic>
      <p:pic>
        <p:nvPicPr>
          <p:cNvPr id="451" name="Google Shape;451;p36"/>
          <p:cNvPicPr preferRelativeResize="0"/>
          <p:nvPr/>
        </p:nvPicPr>
        <p:blipFill rotWithShape="1">
          <a:blip r:embed="rId4">
            <a:alphaModFix/>
          </a:blip>
          <a:srcRect/>
          <a:stretch/>
        </p:blipFill>
        <p:spPr>
          <a:xfrm>
            <a:off x="5461415" y="977872"/>
            <a:ext cx="2189789" cy="2189789"/>
          </a:xfrm>
          <a:prstGeom prst="rect">
            <a:avLst/>
          </a:prstGeom>
          <a:noFill/>
          <a:ln>
            <a:noFill/>
          </a:ln>
        </p:spPr>
      </p:pic>
      <p:pic>
        <p:nvPicPr>
          <p:cNvPr id="452" name="Google Shape;452;p36"/>
          <p:cNvPicPr preferRelativeResize="0"/>
          <p:nvPr/>
        </p:nvPicPr>
        <p:blipFill rotWithShape="1">
          <a:blip r:embed="rId5">
            <a:alphaModFix/>
          </a:blip>
          <a:srcRect/>
          <a:stretch/>
        </p:blipFill>
        <p:spPr>
          <a:xfrm>
            <a:off x="3318411" y="2805626"/>
            <a:ext cx="2483300" cy="18604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7"/>
          <p:cNvSpPr txBox="1"/>
          <p:nvPr/>
        </p:nvSpPr>
        <p:spPr>
          <a:xfrm>
            <a:off x="1719624" y="218608"/>
            <a:ext cx="5599509" cy="478272"/>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pt-BR" sz="2400" b="1" i="1" u="none" strike="noStrike" cap="none">
                <a:solidFill>
                  <a:srgbClr val="FF3366"/>
                </a:solidFill>
                <a:latin typeface="Calibri"/>
                <a:ea typeface="Calibri"/>
                <a:cs typeface="Calibri"/>
                <a:sym typeface="Calibri"/>
              </a:rPr>
              <a:t>SHARED ECONOMY</a:t>
            </a:r>
            <a:endParaRPr sz="1400" b="0" i="0" u="none" strike="noStrike" cap="none">
              <a:solidFill>
                <a:srgbClr val="000000"/>
              </a:solidFill>
              <a:latin typeface="Arial"/>
              <a:ea typeface="Arial"/>
              <a:cs typeface="Arial"/>
              <a:sym typeface="Arial"/>
            </a:endParaRPr>
          </a:p>
        </p:txBody>
      </p:sp>
      <p:pic>
        <p:nvPicPr>
          <p:cNvPr id="458" name="Google Shape;458;p37"/>
          <p:cNvPicPr preferRelativeResize="0"/>
          <p:nvPr/>
        </p:nvPicPr>
        <p:blipFill rotWithShape="1">
          <a:blip r:embed="rId3">
            <a:alphaModFix/>
          </a:blip>
          <a:srcRect/>
          <a:stretch/>
        </p:blipFill>
        <p:spPr>
          <a:xfrm>
            <a:off x="4388389" y="1185719"/>
            <a:ext cx="3281537" cy="2458497"/>
          </a:xfrm>
          <a:prstGeom prst="rect">
            <a:avLst/>
          </a:prstGeom>
          <a:noFill/>
          <a:ln>
            <a:noFill/>
          </a:ln>
        </p:spPr>
      </p:pic>
      <p:pic>
        <p:nvPicPr>
          <p:cNvPr id="459" name="Google Shape;459;p37"/>
          <p:cNvPicPr preferRelativeResize="0"/>
          <p:nvPr/>
        </p:nvPicPr>
        <p:blipFill rotWithShape="1">
          <a:blip r:embed="rId4">
            <a:alphaModFix/>
          </a:blip>
          <a:srcRect/>
          <a:stretch/>
        </p:blipFill>
        <p:spPr>
          <a:xfrm>
            <a:off x="1719623" y="1054729"/>
            <a:ext cx="2743200" cy="2743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8"/>
          <p:cNvSpPr txBox="1">
            <a:spLocks noGrp="1"/>
          </p:cNvSpPr>
          <p:nvPr>
            <p:ph type="title" idx="4294967295"/>
          </p:nvPr>
        </p:nvSpPr>
        <p:spPr>
          <a:xfrm>
            <a:off x="469230" y="419989"/>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Paradigmas do Modelo Corporativo</a:t>
            </a:r>
            <a:endParaRPr/>
          </a:p>
        </p:txBody>
      </p:sp>
      <p:sp>
        <p:nvSpPr>
          <p:cNvPr id="465" name="Google Shape;465;p38"/>
          <p:cNvSpPr txBox="1">
            <a:spLocks noGrp="1"/>
          </p:cNvSpPr>
          <p:nvPr>
            <p:ph type="body" idx="1"/>
          </p:nvPr>
        </p:nvSpPr>
        <p:spPr>
          <a:xfrm>
            <a:off x="469231" y="1610807"/>
            <a:ext cx="8506327" cy="3158110"/>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lnSpc>
                <a:spcPct val="100000"/>
              </a:lnSpc>
              <a:spcBef>
                <a:spcPts val="0"/>
              </a:spcBef>
              <a:spcAft>
                <a:spcPts val="0"/>
              </a:spcAft>
              <a:buClr>
                <a:schemeClr val="dk1"/>
              </a:buClr>
              <a:buSzPct val="100000"/>
              <a:buFont typeface="Arial"/>
              <a:buNone/>
            </a:pPr>
            <a:r>
              <a:rPr lang="pt-BR" b="1"/>
              <a:t>Organizações Tradicionais:</a:t>
            </a:r>
            <a:endParaRPr/>
          </a:p>
          <a:p>
            <a:pPr marL="600075" lvl="1" indent="-257175" algn="l" rtl="0">
              <a:lnSpc>
                <a:spcPct val="100000"/>
              </a:lnSpc>
              <a:spcBef>
                <a:spcPts val="350"/>
              </a:spcBef>
              <a:spcAft>
                <a:spcPts val="0"/>
              </a:spcAft>
              <a:buClr>
                <a:schemeClr val="dk1"/>
              </a:buClr>
              <a:buSzPct val="100000"/>
              <a:buChar char="•"/>
            </a:pPr>
            <a:r>
              <a:rPr lang="pt-BR"/>
              <a:t>Organizadas de modo a aumentar eficiência e previsibilidade;</a:t>
            </a:r>
            <a:endParaRPr/>
          </a:p>
          <a:p>
            <a:pPr marL="600075" lvl="1" indent="-146050" algn="l" rtl="0">
              <a:lnSpc>
                <a:spcPct val="100000"/>
              </a:lnSpc>
              <a:spcBef>
                <a:spcPts val="350"/>
              </a:spcBef>
              <a:spcAft>
                <a:spcPts val="0"/>
              </a:spcAft>
              <a:buClr>
                <a:schemeClr val="dk1"/>
              </a:buClr>
              <a:buSzPct val="100000"/>
              <a:buNone/>
            </a:pPr>
            <a:endParaRPr/>
          </a:p>
          <a:p>
            <a:pPr marL="600075" lvl="1" indent="-257175" algn="l" rtl="0">
              <a:lnSpc>
                <a:spcPct val="100000"/>
              </a:lnSpc>
              <a:spcBef>
                <a:spcPts val="350"/>
              </a:spcBef>
              <a:spcAft>
                <a:spcPts val="0"/>
              </a:spcAft>
              <a:buClr>
                <a:schemeClr val="dk1"/>
              </a:buClr>
              <a:buSzPct val="100000"/>
              <a:buChar char="•"/>
            </a:pPr>
            <a:r>
              <a:rPr lang="pt-BR"/>
              <a:t>Redução de Riscos é tida como foco;</a:t>
            </a:r>
            <a:endParaRPr/>
          </a:p>
          <a:p>
            <a:pPr marL="942975" lvl="2" indent="-257175" algn="l" rtl="0">
              <a:lnSpc>
                <a:spcPct val="100000"/>
              </a:lnSpc>
              <a:spcBef>
                <a:spcPts val="300"/>
              </a:spcBef>
              <a:spcAft>
                <a:spcPts val="0"/>
              </a:spcAft>
              <a:buClr>
                <a:schemeClr val="dk1"/>
              </a:buClr>
              <a:buSzPct val="100000"/>
              <a:buChar char="▪"/>
            </a:pPr>
            <a:r>
              <a:rPr lang="pt-BR"/>
              <a:t>Decisões centralizadas;</a:t>
            </a:r>
            <a:endParaRPr/>
          </a:p>
          <a:p>
            <a:pPr marL="942975" lvl="2" indent="-257175" algn="l" rtl="0">
              <a:lnSpc>
                <a:spcPct val="100000"/>
              </a:lnSpc>
              <a:spcBef>
                <a:spcPts val="300"/>
              </a:spcBef>
              <a:spcAft>
                <a:spcPts val="0"/>
              </a:spcAft>
              <a:buClr>
                <a:schemeClr val="dk1"/>
              </a:buClr>
              <a:buSzPct val="100000"/>
              <a:buChar char="▪"/>
            </a:pPr>
            <a:r>
              <a:rPr lang="pt-BR"/>
              <a:t>Estrutura cara e “inchada”;</a:t>
            </a:r>
            <a:endParaRPr/>
          </a:p>
          <a:p>
            <a:pPr marL="942975" lvl="2" indent="-257175" algn="l" rtl="0">
              <a:lnSpc>
                <a:spcPct val="100000"/>
              </a:lnSpc>
              <a:spcBef>
                <a:spcPts val="300"/>
              </a:spcBef>
              <a:spcAft>
                <a:spcPts val="0"/>
              </a:spcAft>
              <a:buClr>
                <a:schemeClr val="dk1"/>
              </a:buClr>
              <a:buSzPct val="100000"/>
              <a:buChar char="▪"/>
            </a:pPr>
            <a:r>
              <a:rPr lang="pt-BR"/>
              <a:t>Informações de difícil acesso;</a:t>
            </a:r>
            <a:endParaRPr/>
          </a:p>
          <a:p>
            <a:pPr marL="942975" lvl="2" indent="-257175" algn="l" rtl="0">
              <a:lnSpc>
                <a:spcPct val="100000"/>
              </a:lnSpc>
              <a:spcBef>
                <a:spcPts val="300"/>
              </a:spcBef>
              <a:spcAft>
                <a:spcPts val="0"/>
              </a:spcAft>
              <a:buClr>
                <a:schemeClr val="dk1"/>
              </a:buClr>
              <a:buSzPct val="100000"/>
              <a:buChar char="▪"/>
            </a:pPr>
            <a:r>
              <a:rPr lang="pt-BR"/>
              <a:t>Ideias e processos privados.</a:t>
            </a:r>
            <a:endParaRPr/>
          </a:p>
          <a:p>
            <a:pPr marL="942975" lvl="2" indent="-161925" algn="l" rtl="0">
              <a:lnSpc>
                <a:spcPct val="100000"/>
              </a:lnSpc>
              <a:spcBef>
                <a:spcPts val="300"/>
              </a:spcBef>
              <a:spcAft>
                <a:spcPts val="0"/>
              </a:spcAft>
              <a:buClr>
                <a:schemeClr val="dk1"/>
              </a:buClr>
              <a:buSzPct val="100000"/>
              <a:buNone/>
            </a:pPr>
            <a:endParaRPr/>
          </a:p>
          <a:p>
            <a:pPr marL="600075" lvl="1" indent="-257175" algn="l" rtl="0">
              <a:lnSpc>
                <a:spcPct val="100000"/>
              </a:lnSpc>
              <a:spcBef>
                <a:spcPts val="350"/>
              </a:spcBef>
              <a:spcAft>
                <a:spcPts val="0"/>
              </a:spcAft>
              <a:buClr>
                <a:schemeClr val="dk1"/>
              </a:buClr>
              <a:buSzPct val="100000"/>
              <a:buChar char="•"/>
            </a:pPr>
            <a:r>
              <a:rPr lang="pt-BR"/>
              <a:t>Resultados:</a:t>
            </a:r>
            <a:endParaRPr/>
          </a:p>
          <a:p>
            <a:pPr marL="942975" lvl="2" indent="-257175" algn="l" rtl="0">
              <a:lnSpc>
                <a:spcPct val="100000"/>
              </a:lnSpc>
              <a:spcBef>
                <a:spcPts val="300"/>
              </a:spcBef>
              <a:spcAft>
                <a:spcPts val="0"/>
              </a:spcAft>
              <a:buClr>
                <a:schemeClr val="dk1"/>
              </a:buClr>
              <a:buSzPct val="100000"/>
              <a:buChar char="▪"/>
            </a:pPr>
            <a:r>
              <a:rPr lang="pt-BR"/>
              <a:t>Erros são evitados;</a:t>
            </a:r>
            <a:endParaRPr/>
          </a:p>
          <a:p>
            <a:pPr marL="942975" lvl="2" indent="-257175" algn="l" rtl="0">
              <a:lnSpc>
                <a:spcPct val="100000"/>
              </a:lnSpc>
              <a:spcBef>
                <a:spcPts val="300"/>
              </a:spcBef>
              <a:spcAft>
                <a:spcPts val="0"/>
              </a:spcAft>
              <a:buClr>
                <a:schemeClr val="dk1"/>
              </a:buClr>
              <a:buSzPct val="100000"/>
              <a:buChar char="▪"/>
            </a:pPr>
            <a:r>
              <a:rPr lang="pt-BR"/>
              <a:t>Movimentação lenta.</a:t>
            </a:r>
            <a:endParaRPr/>
          </a:p>
          <a:p>
            <a:pPr marL="0" lvl="0" indent="0" algn="l" rtl="0">
              <a:lnSpc>
                <a:spcPct val="100000"/>
              </a:lnSpc>
              <a:spcBef>
                <a:spcPts val="400"/>
              </a:spcBef>
              <a:spcAft>
                <a:spcPts val="0"/>
              </a:spcAft>
              <a:buClr>
                <a:schemeClr val="dk1"/>
              </a:buClr>
              <a:buSzPct val="100000"/>
              <a:buFont typeface="Arial"/>
              <a:buNone/>
            </a:pPr>
            <a:endParaRPr>
              <a:solidFill>
                <a:srgbClr val="31859B"/>
              </a:solidFill>
            </a:endParaRPr>
          </a:p>
          <a:p>
            <a:pPr marL="0" lvl="0" indent="0" algn="l" rtl="0">
              <a:lnSpc>
                <a:spcPct val="100000"/>
              </a:lnSpc>
              <a:spcBef>
                <a:spcPts val="400"/>
              </a:spcBef>
              <a:spcAft>
                <a:spcPts val="0"/>
              </a:spcAft>
              <a:buClr>
                <a:schemeClr val="dk1"/>
              </a:buClr>
              <a:buSzPct val="100000"/>
              <a:buFont typeface="Arial"/>
              <a:buNone/>
            </a:pPr>
            <a:endParaRPr>
              <a:solidFill>
                <a:srgbClr val="31859B"/>
              </a:solidFill>
            </a:endParaRPr>
          </a:p>
          <a:p>
            <a:pPr marL="239538" lvl="1" indent="0" algn="l" rtl="0">
              <a:lnSpc>
                <a:spcPct val="100000"/>
              </a:lnSpc>
              <a:spcBef>
                <a:spcPts val="350"/>
              </a:spcBef>
              <a:spcAft>
                <a:spcPts val="0"/>
              </a:spcAft>
              <a:buClr>
                <a:schemeClr val="dk1"/>
              </a:buClr>
              <a:buSzPct val="100000"/>
              <a:buNone/>
            </a:pPr>
            <a:endParaRPr>
              <a:solidFill>
                <a:srgbClr val="31859B"/>
              </a:solidFill>
            </a:endParaRPr>
          </a:p>
          <a:p>
            <a:pPr marL="239538" lvl="1" indent="0" algn="l" rtl="0">
              <a:lnSpc>
                <a:spcPct val="100000"/>
              </a:lnSpc>
              <a:spcBef>
                <a:spcPts val="350"/>
              </a:spcBef>
              <a:spcAft>
                <a:spcPts val="0"/>
              </a:spcAft>
              <a:buClr>
                <a:schemeClr val="dk1"/>
              </a:buClr>
              <a:buSzPct val="100000"/>
              <a:buNone/>
            </a:pPr>
            <a:endParaRPr>
              <a:solidFill>
                <a:srgbClr val="31859B"/>
              </a:solidFill>
            </a:endParaRPr>
          </a:p>
          <a:p>
            <a:pPr marL="239538" lvl="1" indent="0" algn="l" rtl="0">
              <a:lnSpc>
                <a:spcPct val="100000"/>
              </a:lnSpc>
              <a:spcBef>
                <a:spcPts val="350"/>
              </a:spcBef>
              <a:spcAft>
                <a:spcPts val="0"/>
              </a:spcAft>
              <a:buClr>
                <a:schemeClr val="dk1"/>
              </a:buClr>
              <a:buSzPct val="100000"/>
              <a:buNone/>
            </a:pPr>
            <a:endParaRPr>
              <a:solidFill>
                <a:srgbClr val="31859B"/>
              </a:solidFill>
            </a:endParaRPr>
          </a:p>
          <a:p>
            <a:pPr marL="0" lvl="0" indent="0" algn="l" rtl="0">
              <a:lnSpc>
                <a:spcPct val="100000"/>
              </a:lnSpc>
              <a:spcBef>
                <a:spcPts val="400"/>
              </a:spcBef>
              <a:spcAft>
                <a:spcPts val="0"/>
              </a:spcAft>
              <a:buClr>
                <a:schemeClr val="dk1"/>
              </a:buClr>
              <a:buSzPct val="100000"/>
              <a:buFont typeface="Arial"/>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9"/>
          <p:cNvSpPr txBox="1">
            <a:spLocks noGrp="1"/>
          </p:cNvSpPr>
          <p:nvPr>
            <p:ph type="title" idx="4294967295"/>
          </p:nvPr>
        </p:nvSpPr>
        <p:spPr>
          <a:xfrm>
            <a:off x="449775" y="322712"/>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Disrupção vs. Exponenciação</a:t>
            </a:r>
            <a:endParaRPr sz="3000" b="1" i="0" u="none" strike="noStrike" cap="none">
              <a:solidFill>
                <a:schemeClr val="dk1"/>
              </a:solidFill>
              <a:latin typeface="Calibri"/>
              <a:ea typeface="Calibri"/>
              <a:cs typeface="Calibri"/>
              <a:sym typeface="Calibri"/>
            </a:endParaRPr>
          </a:p>
        </p:txBody>
      </p:sp>
      <p:pic>
        <p:nvPicPr>
          <p:cNvPr id="471" name="Google Shape;471;p39"/>
          <p:cNvPicPr preferRelativeResize="0"/>
          <p:nvPr/>
        </p:nvPicPr>
        <p:blipFill rotWithShape="1">
          <a:blip r:embed="rId3">
            <a:alphaModFix/>
          </a:blip>
          <a:srcRect/>
          <a:stretch/>
        </p:blipFill>
        <p:spPr>
          <a:xfrm>
            <a:off x="1139825" y="1114619"/>
            <a:ext cx="6864350" cy="37891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
          <p:cNvSpPr txBox="1">
            <a:spLocks noGrp="1"/>
          </p:cNvSpPr>
          <p:nvPr>
            <p:ph type="ctrTitle"/>
          </p:nvPr>
        </p:nvSpPr>
        <p:spPr>
          <a:xfrm>
            <a:off x="455466" y="1831965"/>
            <a:ext cx="8233067" cy="148433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626E73"/>
              </a:buClr>
              <a:buSzPts val="3500"/>
              <a:buFont typeface="Arial"/>
              <a:buNone/>
            </a:pPr>
            <a:r>
              <a:rPr lang="pt-BR" sz="3500">
                <a:solidFill>
                  <a:srgbClr val="626E73"/>
                </a:solidFill>
                <a:latin typeface="Arial"/>
                <a:ea typeface="Arial"/>
                <a:cs typeface="Arial"/>
                <a:sym typeface="Arial"/>
              </a:rPr>
              <a:t>TRANSFORMAÇÃO DIGITAL</a:t>
            </a:r>
            <a:endParaRPr/>
          </a:p>
        </p:txBody>
      </p:sp>
      <p:sp>
        <p:nvSpPr>
          <p:cNvPr id="125" name="Google Shape;125;p4"/>
          <p:cNvSpPr txBox="1">
            <a:spLocks noGrp="1"/>
          </p:cNvSpPr>
          <p:nvPr>
            <p:ph type="sldNum" idx="4294967295"/>
          </p:nvPr>
        </p:nvSpPr>
        <p:spPr>
          <a:xfrm>
            <a:off x="8090298" y="4854179"/>
            <a:ext cx="1053703"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0"/>
          <p:cNvSpPr txBox="1">
            <a:spLocks noGrp="1"/>
          </p:cNvSpPr>
          <p:nvPr>
            <p:ph type="title" idx="4294967295"/>
          </p:nvPr>
        </p:nvSpPr>
        <p:spPr>
          <a:xfrm>
            <a:off x="449776" y="342167"/>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Disrupção vs. Exponenciação</a:t>
            </a:r>
            <a:endParaRPr sz="3000" b="1" i="0" u="none" strike="noStrike" cap="none">
              <a:solidFill>
                <a:schemeClr val="dk1"/>
              </a:solidFill>
              <a:latin typeface="Calibri"/>
              <a:ea typeface="Calibri"/>
              <a:cs typeface="Calibri"/>
              <a:sym typeface="Calibri"/>
            </a:endParaRPr>
          </a:p>
        </p:txBody>
      </p:sp>
      <p:pic>
        <p:nvPicPr>
          <p:cNvPr id="477" name="Google Shape;477;p40"/>
          <p:cNvPicPr preferRelativeResize="0"/>
          <p:nvPr/>
        </p:nvPicPr>
        <p:blipFill rotWithShape="1">
          <a:blip r:embed="rId3">
            <a:alphaModFix/>
          </a:blip>
          <a:srcRect/>
          <a:stretch/>
        </p:blipFill>
        <p:spPr>
          <a:xfrm>
            <a:off x="1598920" y="1332278"/>
            <a:ext cx="5748994" cy="362214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idx="4294967295"/>
          </p:nvPr>
        </p:nvSpPr>
        <p:spPr>
          <a:xfrm>
            <a:off x="488686" y="264346"/>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Disrupção vs. Exponenciação</a:t>
            </a:r>
            <a:endParaRPr sz="3000" b="1" i="0" u="none" strike="noStrike" cap="none">
              <a:solidFill>
                <a:schemeClr val="dk1"/>
              </a:solidFill>
              <a:latin typeface="Calibri"/>
              <a:ea typeface="Calibri"/>
              <a:cs typeface="Calibri"/>
              <a:sym typeface="Calibri"/>
            </a:endParaRPr>
          </a:p>
        </p:txBody>
      </p:sp>
      <p:pic>
        <p:nvPicPr>
          <p:cNvPr id="483" name="Google Shape;483;p41"/>
          <p:cNvPicPr preferRelativeResize="0"/>
          <p:nvPr/>
        </p:nvPicPr>
        <p:blipFill rotWithShape="1">
          <a:blip r:embed="rId3">
            <a:alphaModFix/>
          </a:blip>
          <a:srcRect/>
          <a:stretch/>
        </p:blipFill>
        <p:spPr>
          <a:xfrm>
            <a:off x="1139825" y="1276787"/>
            <a:ext cx="6864350" cy="340014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2"/>
          <p:cNvSpPr txBox="1">
            <a:spLocks noGrp="1"/>
          </p:cNvSpPr>
          <p:nvPr>
            <p:ph type="title" idx="4294967295"/>
          </p:nvPr>
        </p:nvSpPr>
        <p:spPr>
          <a:xfrm>
            <a:off x="459504" y="205903"/>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Disrupção vs. Exponenciação</a:t>
            </a:r>
            <a:endParaRPr sz="3000" b="1" i="0" u="none" strike="noStrike" cap="none">
              <a:solidFill>
                <a:schemeClr val="dk1"/>
              </a:solidFill>
              <a:latin typeface="Calibri"/>
              <a:ea typeface="Calibri"/>
              <a:cs typeface="Calibri"/>
              <a:sym typeface="Calibri"/>
            </a:endParaRPr>
          </a:p>
        </p:txBody>
      </p:sp>
      <p:pic>
        <p:nvPicPr>
          <p:cNvPr id="489" name="Google Shape;489;p42"/>
          <p:cNvPicPr preferRelativeResize="0"/>
          <p:nvPr/>
        </p:nvPicPr>
        <p:blipFill rotWithShape="1">
          <a:blip r:embed="rId3">
            <a:alphaModFix/>
          </a:blip>
          <a:srcRect/>
          <a:stretch/>
        </p:blipFill>
        <p:spPr>
          <a:xfrm>
            <a:off x="1643381" y="1114619"/>
            <a:ext cx="5857239" cy="3957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3"/>
          <p:cNvSpPr txBox="1">
            <a:spLocks noGrp="1"/>
          </p:cNvSpPr>
          <p:nvPr>
            <p:ph type="title" idx="4294967295"/>
          </p:nvPr>
        </p:nvSpPr>
        <p:spPr>
          <a:xfrm>
            <a:off x="469231" y="702091"/>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Organizações Exponenciais</a:t>
            </a:r>
            <a:endParaRPr/>
          </a:p>
        </p:txBody>
      </p:sp>
      <p:sp>
        <p:nvSpPr>
          <p:cNvPr id="495" name="Google Shape;495;p43"/>
          <p:cNvSpPr txBox="1">
            <a:spLocks noGrp="1"/>
          </p:cNvSpPr>
          <p:nvPr>
            <p:ph type="body" idx="1"/>
          </p:nvPr>
        </p:nvSpPr>
        <p:spPr>
          <a:xfrm>
            <a:off x="469231" y="1610807"/>
            <a:ext cx="8506327" cy="315811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200"/>
              <a:buFont typeface="Arial"/>
              <a:buNone/>
            </a:pPr>
            <a:endParaRPr b="1">
              <a:solidFill>
                <a:srgbClr val="31859B"/>
              </a:solidFill>
            </a:endParaRPr>
          </a:p>
          <a:p>
            <a:pPr marL="600075" lvl="1" indent="-123697" algn="l" rtl="0">
              <a:lnSpc>
                <a:spcPct val="100000"/>
              </a:lnSpc>
              <a:spcBef>
                <a:spcPts val="420"/>
              </a:spcBef>
              <a:spcAft>
                <a:spcPts val="0"/>
              </a:spcAft>
              <a:buClr>
                <a:schemeClr val="dk1"/>
              </a:buClr>
              <a:buSzPts val="2102"/>
              <a:buNone/>
            </a:pPr>
            <a:endParaRPr sz="2102"/>
          </a:p>
          <a:p>
            <a:pPr marL="600075" lvl="1" indent="-257174" algn="l" rtl="0">
              <a:lnSpc>
                <a:spcPct val="100000"/>
              </a:lnSpc>
              <a:spcBef>
                <a:spcPts val="420"/>
              </a:spcBef>
              <a:spcAft>
                <a:spcPts val="0"/>
              </a:spcAft>
              <a:buClr>
                <a:schemeClr val="dk1"/>
              </a:buClr>
              <a:buSzPts val="2102"/>
              <a:buChar char="•"/>
            </a:pPr>
            <a:r>
              <a:rPr lang="pt-BR" sz="2102"/>
              <a:t>Uma organização exponencial (ExO) é aquela cujo impacto é desproporcionalmente grande, ao menos </a:t>
            </a:r>
            <a:r>
              <a:rPr lang="pt-BR" sz="2102">
                <a:solidFill>
                  <a:srgbClr val="FF0000"/>
                </a:solidFill>
              </a:rPr>
              <a:t>10x maior </a:t>
            </a:r>
            <a:r>
              <a:rPr lang="pt-BR" sz="2102"/>
              <a:t>se comparada aos seus pares por conta do uso de </a:t>
            </a:r>
            <a:r>
              <a:rPr lang="pt-BR" sz="2102">
                <a:solidFill>
                  <a:srgbClr val="FF0000"/>
                </a:solidFill>
              </a:rPr>
              <a:t>técnicas exponenciais </a:t>
            </a:r>
            <a:r>
              <a:rPr lang="pt-BR" sz="2102"/>
              <a:t>as quais fomentam </a:t>
            </a:r>
            <a:r>
              <a:rPr lang="pt-BR" sz="2102">
                <a:solidFill>
                  <a:srgbClr val="FF0000"/>
                </a:solidFill>
              </a:rPr>
              <a:t>acelerações tecnológicas</a:t>
            </a:r>
            <a:r>
              <a:rPr lang="pt-BR" sz="2102"/>
              <a:t>.</a:t>
            </a:r>
            <a:endParaRPr sz="2102">
              <a:solidFill>
                <a:srgbClr val="31859B"/>
              </a:solidFill>
            </a:endParaRPr>
          </a:p>
          <a:p>
            <a:pPr marL="0" lvl="0" indent="0" algn="l" rtl="0">
              <a:lnSpc>
                <a:spcPct val="100000"/>
              </a:lnSpc>
              <a:spcBef>
                <a:spcPts val="640"/>
              </a:spcBef>
              <a:spcAft>
                <a:spcPts val="0"/>
              </a:spcAft>
              <a:buClr>
                <a:schemeClr val="dk1"/>
              </a:buClr>
              <a:buSzPts val="3200"/>
              <a:buFont typeface="Arial"/>
              <a:buNone/>
            </a:pPr>
            <a:endParaRPr>
              <a:solidFill>
                <a:srgbClr val="31859B"/>
              </a:solidFill>
            </a:endParaRPr>
          </a:p>
          <a:p>
            <a:pPr marL="239538" lvl="1" indent="0" algn="l" rtl="0">
              <a:lnSpc>
                <a:spcPct val="100000"/>
              </a:lnSpc>
              <a:spcBef>
                <a:spcPts val="560"/>
              </a:spcBef>
              <a:spcAft>
                <a:spcPts val="0"/>
              </a:spcAft>
              <a:buClr>
                <a:schemeClr val="dk1"/>
              </a:buClr>
              <a:buSzPts val="2800"/>
              <a:buNone/>
            </a:pPr>
            <a:endParaRPr>
              <a:solidFill>
                <a:srgbClr val="31859B"/>
              </a:solidFill>
            </a:endParaRPr>
          </a:p>
          <a:p>
            <a:pPr marL="239538" lvl="1" indent="0" algn="l" rtl="0">
              <a:lnSpc>
                <a:spcPct val="100000"/>
              </a:lnSpc>
              <a:spcBef>
                <a:spcPts val="560"/>
              </a:spcBef>
              <a:spcAft>
                <a:spcPts val="0"/>
              </a:spcAft>
              <a:buClr>
                <a:schemeClr val="dk1"/>
              </a:buClr>
              <a:buSzPts val="2800"/>
              <a:buNone/>
            </a:pPr>
            <a:endParaRPr>
              <a:solidFill>
                <a:srgbClr val="31859B"/>
              </a:solidFill>
            </a:endParaRPr>
          </a:p>
          <a:p>
            <a:pPr marL="239538" lvl="1" indent="0" algn="l" rtl="0">
              <a:lnSpc>
                <a:spcPct val="100000"/>
              </a:lnSpc>
              <a:spcBef>
                <a:spcPts val="560"/>
              </a:spcBef>
              <a:spcAft>
                <a:spcPts val="0"/>
              </a:spcAft>
              <a:buClr>
                <a:schemeClr val="dk1"/>
              </a:buClr>
              <a:buSzPts val="2800"/>
              <a:buNone/>
            </a:pPr>
            <a:endParaRPr>
              <a:solidFill>
                <a:srgbClr val="31859B"/>
              </a:solidFill>
            </a:endParaRPr>
          </a:p>
          <a:p>
            <a:pPr marL="0" lvl="0" indent="0" algn="l" rtl="0">
              <a:lnSpc>
                <a:spcPct val="100000"/>
              </a:lnSpc>
              <a:spcBef>
                <a:spcPts val="640"/>
              </a:spcBef>
              <a:spcAft>
                <a:spcPts val="0"/>
              </a:spcAft>
              <a:buClr>
                <a:schemeClr val="dk1"/>
              </a:buClr>
              <a:buSzPts val="3200"/>
              <a:buFont typeface="Arial"/>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4"/>
          <p:cNvSpPr txBox="1">
            <a:spLocks noGrp="1"/>
          </p:cNvSpPr>
          <p:nvPr>
            <p:ph type="title" idx="4294967295"/>
          </p:nvPr>
        </p:nvSpPr>
        <p:spPr>
          <a:xfrm>
            <a:off x="508141" y="217019"/>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Organizações Exponenciais</a:t>
            </a:r>
            <a:endParaRPr/>
          </a:p>
        </p:txBody>
      </p:sp>
      <p:pic>
        <p:nvPicPr>
          <p:cNvPr id="501" name="Google Shape;501;p44"/>
          <p:cNvPicPr preferRelativeResize="0"/>
          <p:nvPr/>
        </p:nvPicPr>
        <p:blipFill rotWithShape="1">
          <a:blip r:embed="rId3">
            <a:alphaModFix/>
          </a:blip>
          <a:srcRect/>
          <a:stretch/>
        </p:blipFill>
        <p:spPr>
          <a:xfrm>
            <a:off x="1923256" y="1125735"/>
            <a:ext cx="5089892" cy="381741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5"/>
          <p:cNvSpPr txBox="1">
            <a:spLocks noGrp="1"/>
          </p:cNvSpPr>
          <p:nvPr>
            <p:ph type="title" idx="4294967295"/>
          </p:nvPr>
        </p:nvSpPr>
        <p:spPr>
          <a:xfrm>
            <a:off x="469231" y="393243"/>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Organizações Exponenciais</a:t>
            </a:r>
            <a:endParaRPr/>
          </a:p>
        </p:txBody>
      </p:sp>
      <p:sp>
        <p:nvSpPr>
          <p:cNvPr id="507" name="Google Shape;507;p45"/>
          <p:cNvSpPr txBox="1">
            <a:spLocks noGrp="1"/>
          </p:cNvSpPr>
          <p:nvPr>
            <p:ph type="body" idx="1"/>
          </p:nvPr>
        </p:nvSpPr>
        <p:spPr>
          <a:xfrm>
            <a:off x="469230" y="1211972"/>
            <a:ext cx="8506327" cy="3158110"/>
          </a:xfrm>
          <a:prstGeom prst="rect">
            <a:avLst/>
          </a:prstGeom>
          <a:noFill/>
          <a:ln>
            <a:noFill/>
          </a:ln>
        </p:spPr>
        <p:txBody>
          <a:bodyPr spcFirstLastPara="1" wrap="square" lIns="91425" tIns="45700" rIns="91425" bIns="45700" anchor="t" anchorCtr="0">
            <a:normAutofit/>
          </a:bodyPr>
          <a:lstStyle/>
          <a:p>
            <a:pPr marL="600075" lvl="1" indent="-142747" algn="l" rtl="0">
              <a:lnSpc>
                <a:spcPct val="100000"/>
              </a:lnSpc>
              <a:spcBef>
                <a:spcPts val="0"/>
              </a:spcBef>
              <a:spcAft>
                <a:spcPts val="0"/>
              </a:spcAft>
              <a:buClr>
                <a:schemeClr val="dk1"/>
              </a:buClr>
              <a:buSzPts val="1802"/>
              <a:buNone/>
            </a:pPr>
            <a:endParaRPr sz="1802"/>
          </a:p>
          <a:p>
            <a:pPr marL="600075" lvl="1" indent="-257174" algn="l" rtl="0">
              <a:lnSpc>
                <a:spcPct val="100000"/>
              </a:lnSpc>
              <a:spcBef>
                <a:spcPts val="360"/>
              </a:spcBef>
              <a:spcAft>
                <a:spcPts val="0"/>
              </a:spcAft>
              <a:buClr>
                <a:schemeClr val="dk1"/>
              </a:buClr>
              <a:buSzPts val="1802"/>
              <a:buChar char="•"/>
            </a:pPr>
            <a:r>
              <a:rPr lang="pt-BR" sz="1802"/>
              <a:t>Singularity University:</a:t>
            </a:r>
            <a:endParaRPr/>
          </a:p>
          <a:p>
            <a:pPr marL="600075" lvl="1" indent="-142747" algn="l" rtl="0">
              <a:lnSpc>
                <a:spcPct val="100000"/>
              </a:lnSpc>
              <a:spcBef>
                <a:spcPts val="360"/>
              </a:spcBef>
              <a:spcAft>
                <a:spcPts val="0"/>
              </a:spcAft>
              <a:buClr>
                <a:schemeClr val="dk1"/>
              </a:buClr>
              <a:buSzPts val="1802"/>
              <a:buNone/>
            </a:pPr>
            <a:endParaRPr sz="1802"/>
          </a:p>
          <a:p>
            <a:pPr marL="942975" lvl="2" indent="-257175" algn="l" rtl="0">
              <a:lnSpc>
                <a:spcPct val="100000"/>
              </a:lnSpc>
              <a:spcBef>
                <a:spcPts val="300"/>
              </a:spcBef>
              <a:spcAft>
                <a:spcPts val="0"/>
              </a:spcAft>
              <a:buClr>
                <a:schemeClr val="dk1"/>
              </a:buClr>
              <a:buSzPts val="1501"/>
              <a:buChar char="▪"/>
            </a:pPr>
            <a:r>
              <a:rPr lang="pt-BR" sz="1501"/>
              <a:t>Educar indivíduos e organizações obre tecnologias exponenciais;</a:t>
            </a:r>
            <a:endParaRPr/>
          </a:p>
          <a:p>
            <a:pPr marL="942975" lvl="2" indent="-257175" algn="l" rtl="0">
              <a:lnSpc>
                <a:spcPct val="100000"/>
              </a:lnSpc>
              <a:spcBef>
                <a:spcPts val="300"/>
              </a:spcBef>
              <a:spcAft>
                <a:spcPts val="0"/>
              </a:spcAft>
              <a:buClr>
                <a:schemeClr val="dk1"/>
              </a:buClr>
              <a:buSzPts val="1501"/>
              <a:buChar char="▪"/>
            </a:pPr>
            <a:r>
              <a:rPr lang="pt-BR" sz="1501"/>
              <a:t>Capacitar líderes com mentalidade de abundância;</a:t>
            </a:r>
            <a:endParaRPr/>
          </a:p>
          <a:p>
            <a:pPr marL="942975" lvl="2" indent="-257175" algn="l" rtl="0">
              <a:lnSpc>
                <a:spcPct val="100000"/>
              </a:lnSpc>
              <a:spcBef>
                <a:spcPts val="300"/>
              </a:spcBef>
              <a:spcAft>
                <a:spcPts val="0"/>
              </a:spcAft>
              <a:buClr>
                <a:schemeClr val="dk1"/>
              </a:buClr>
              <a:buSzPts val="1501"/>
              <a:buChar char="▪"/>
            </a:pPr>
            <a:r>
              <a:rPr lang="pt-BR" sz="1501"/>
              <a:t>Criação de comunidades para resolução de grandes desafios.</a:t>
            </a:r>
            <a:endParaRPr sz="1501">
              <a:solidFill>
                <a:srgbClr val="31859B"/>
              </a:solidFill>
            </a:endParaRPr>
          </a:p>
          <a:p>
            <a:pPr marL="0" lvl="0" indent="0" algn="l" rtl="0">
              <a:lnSpc>
                <a:spcPct val="100000"/>
              </a:lnSpc>
              <a:spcBef>
                <a:spcPts val="640"/>
              </a:spcBef>
              <a:spcAft>
                <a:spcPts val="0"/>
              </a:spcAft>
              <a:buClr>
                <a:schemeClr val="dk1"/>
              </a:buClr>
              <a:buSzPts val="3200"/>
              <a:buFont typeface="Arial"/>
              <a:buNone/>
            </a:pPr>
            <a:endParaRPr>
              <a:solidFill>
                <a:srgbClr val="31859B"/>
              </a:solidFill>
            </a:endParaRPr>
          </a:p>
          <a:p>
            <a:pPr marL="239538" lvl="1" indent="0" algn="l" rtl="0">
              <a:lnSpc>
                <a:spcPct val="100000"/>
              </a:lnSpc>
              <a:spcBef>
                <a:spcPts val="560"/>
              </a:spcBef>
              <a:spcAft>
                <a:spcPts val="0"/>
              </a:spcAft>
              <a:buClr>
                <a:schemeClr val="dk1"/>
              </a:buClr>
              <a:buSzPts val="2800"/>
              <a:buNone/>
            </a:pPr>
            <a:endParaRPr>
              <a:solidFill>
                <a:srgbClr val="31859B"/>
              </a:solidFill>
            </a:endParaRPr>
          </a:p>
          <a:p>
            <a:pPr marL="239538" lvl="1" indent="0" algn="l" rtl="0">
              <a:lnSpc>
                <a:spcPct val="100000"/>
              </a:lnSpc>
              <a:spcBef>
                <a:spcPts val="560"/>
              </a:spcBef>
              <a:spcAft>
                <a:spcPts val="0"/>
              </a:spcAft>
              <a:buClr>
                <a:schemeClr val="dk1"/>
              </a:buClr>
              <a:buSzPts val="2800"/>
              <a:buNone/>
            </a:pPr>
            <a:endParaRPr>
              <a:solidFill>
                <a:srgbClr val="31859B"/>
              </a:solidFill>
            </a:endParaRPr>
          </a:p>
          <a:p>
            <a:pPr marL="239538" lvl="1" indent="0" algn="l" rtl="0">
              <a:lnSpc>
                <a:spcPct val="100000"/>
              </a:lnSpc>
              <a:spcBef>
                <a:spcPts val="560"/>
              </a:spcBef>
              <a:spcAft>
                <a:spcPts val="0"/>
              </a:spcAft>
              <a:buClr>
                <a:schemeClr val="dk1"/>
              </a:buClr>
              <a:buSzPts val="2800"/>
              <a:buNone/>
            </a:pPr>
            <a:endParaRPr>
              <a:solidFill>
                <a:srgbClr val="31859B"/>
              </a:solidFill>
            </a:endParaRPr>
          </a:p>
          <a:p>
            <a:pPr marL="0" lvl="0" indent="0" algn="l" rtl="0">
              <a:lnSpc>
                <a:spcPct val="100000"/>
              </a:lnSpc>
              <a:spcBef>
                <a:spcPts val="640"/>
              </a:spcBef>
              <a:spcAft>
                <a:spcPts val="0"/>
              </a:spcAft>
              <a:buClr>
                <a:schemeClr val="dk1"/>
              </a:buClr>
              <a:buSzPts val="3200"/>
              <a:buFont typeface="Arial"/>
              <a:buNone/>
            </a:pPr>
            <a:endParaRPr/>
          </a:p>
        </p:txBody>
      </p:sp>
      <p:pic>
        <p:nvPicPr>
          <p:cNvPr id="508" name="Google Shape;508;p45"/>
          <p:cNvPicPr preferRelativeResize="0"/>
          <p:nvPr/>
        </p:nvPicPr>
        <p:blipFill rotWithShape="1">
          <a:blip r:embed="rId3">
            <a:alphaModFix/>
          </a:blip>
          <a:srcRect/>
          <a:stretch/>
        </p:blipFill>
        <p:spPr>
          <a:xfrm>
            <a:off x="2752927" y="3266859"/>
            <a:ext cx="3390216" cy="188140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46"/>
          <p:cNvPicPr preferRelativeResize="0"/>
          <p:nvPr/>
        </p:nvPicPr>
        <p:blipFill rotWithShape="1">
          <a:blip r:embed="rId3">
            <a:alphaModFix/>
          </a:blip>
          <a:srcRect l="2342" t="5680" r="42692" b="49032"/>
          <a:stretch/>
        </p:blipFill>
        <p:spPr>
          <a:xfrm>
            <a:off x="1328640" y="3114691"/>
            <a:ext cx="2216296" cy="1338942"/>
          </a:xfrm>
          <a:prstGeom prst="rect">
            <a:avLst/>
          </a:prstGeom>
          <a:noFill/>
          <a:ln>
            <a:noFill/>
          </a:ln>
        </p:spPr>
      </p:pic>
      <p:pic>
        <p:nvPicPr>
          <p:cNvPr id="514" name="Google Shape;514;p46"/>
          <p:cNvPicPr preferRelativeResize="0"/>
          <p:nvPr/>
        </p:nvPicPr>
        <p:blipFill rotWithShape="1">
          <a:blip r:embed="rId4">
            <a:alphaModFix/>
          </a:blip>
          <a:srcRect t="9855" b="14235"/>
          <a:stretch/>
        </p:blipFill>
        <p:spPr>
          <a:xfrm>
            <a:off x="5564138" y="3114692"/>
            <a:ext cx="2000072" cy="1338942"/>
          </a:xfrm>
          <a:prstGeom prst="rect">
            <a:avLst/>
          </a:prstGeom>
          <a:noFill/>
          <a:ln>
            <a:noFill/>
          </a:ln>
        </p:spPr>
      </p:pic>
      <p:pic>
        <p:nvPicPr>
          <p:cNvPr id="515" name="Google Shape;515;p46"/>
          <p:cNvPicPr preferRelativeResize="0"/>
          <p:nvPr/>
        </p:nvPicPr>
        <p:blipFill rotWithShape="1">
          <a:blip r:embed="rId5">
            <a:alphaModFix/>
          </a:blip>
          <a:srcRect b="9386"/>
          <a:stretch/>
        </p:blipFill>
        <p:spPr>
          <a:xfrm>
            <a:off x="3544936" y="3114692"/>
            <a:ext cx="2019202" cy="1356322"/>
          </a:xfrm>
          <a:prstGeom prst="rect">
            <a:avLst/>
          </a:prstGeom>
          <a:noFill/>
          <a:ln>
            <a:noFill/>
          </a:ln>
        </p:spPr>
      </p:pic>
      <p:sp>
        <p:nvSpPr>
          <p:cNvPr id="516" name="Google Shape;516;p46"/>
          <p:cNvSpPr/>
          <p:nvPr/>
        </p:nvSpPr>
        <p:spPr>
          <a:xfrm>
            <a:off x="1220527" y="3006579"/>
            <a:ext cx="6594833" cy="15135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517" name="Google Shape;517;p46"/>
          <p:cNvSpPr txBox="1">
            <a:spLocks noGrp="1"/>
          </p:cNvSpPr>
          <p:nvPr>
            <p:ph type="title" idx="4294967295"/>
          </p:nvPr>
        </p:nvSpPr>
        <p:spPr>
          <a:xfrm>
            <a:off x="498414" y="255440"/>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Organizações Exponenciais</a:t>
            </a:r>
            <a:endParaRPr/>
          </a:p>
        </p:txBody>
      </p:sp>
      <p:pic>
        <p:nvPicPr>
          <p:cNvPr id="518" name="Google Shape;518;p46"/>
          <p:cNvPicPr preferRelativeResize="0"/>
          <p:nvPr/>
        </p:nvPicPr>
        <p:blipFill rotWithShape="1">
          <a:blip r:embed="rId6">
            <a:alphaModFix/>
          </a:blip>
          <a:srcRect/>
          <a:stretch/>
        </p:blipFill>
        <p:spPr>
          <a:xfrm>
            <a:off x="2301648" y="1164156"/>
            <a:ext cx="4662140" cy="2599207"/>
          </a:xfrm>
          <a:prstGeom prst="rect">
            <a:avLst/>
          </a:prstGeom>
          <a:noFill/>
          <a:ln>
            <a:noFill/>
          </a:ln>
        </p:spPr>
      </p:pic>
      <p:pic>
        <p:nvPicPr>
          <p:cNvPr id="519" name="Google Shape;519;p46"/>
          <p:cNvPicPr preferRelativeResize="0"/>
          <p:nvPr/>
        </p:nvPicPr>
        <p:blipFill rotWithShape="1">
          <a:blip r:embed="rId7">
            <a:alphaModFix/>
          </a:blip>
          <a:srcRect/>
          <a:stretch/>
        </p:blipFill>
        <p:spPr>
          <a:xfrm>
            <a:off x="2033537" y="3846270"/>
            <a:ext cx="5198361" cy="128124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47"/>
          <p:cNvPicPr preferRelativeResize="0"/>
          <p:nvPr/>
        </p:nvPicPr>
        <p:blipFill rotWithShape="1">
          <a:blip r:embed="rId3">
            <a:alphaModFix/>
          </a:blip>
          <a:srcRect l="2342" t="5680" r="42692" b="49032"/>
          <a:stretch/>
        </p:blipFill>
        <p:spPr>
          <a:xfrm>
            <a:off x="1328640" y="3114691"/>
            <a:ext cx="2216296" cy="1338942"/>
          </a:xfrm>
          <a:prstGeom prst="rect">
            <a:avLst/>
          </a:prstGeom>
          <a:noFill/>
          <a:ln>
            <a:noFill/>
          </a:ln>
        </p:spPr>
      </p:pic>
      <p:pic>
        <p:nvPicPr>
          <p:cNvPr id="525" name="Google Shape;525;p47"/>
          <p:cNvPicPr preferRelativeResize="0"/>
          <p:nvPr/>
        </p:nvPicPr>
        <p:blipFill rotWithShape="1">
          <a:blip r:embed="rId4">
            <a:alphaModFix/>
          </a:blip>
          <a:srcRect t="9855" b="14235"/>
          <a:stretch/>
        </p:blipFill>
        <p:spPr>
          <a:xfrm>
            <a:off x="5564138" y="3114692"/>
            <a:ext cx="2000072" cy="1338942"/>
          </a:xfrm>
          <a:prstGeom prst="rect">
            <a:avLst/>
          </a:prstGeom>
          <a:noFill/>
          <a:ln>
            <a:noFill/>
          </a:ln>
        </p:spPr>
      </p:pic>
      <p:pic>
        <p:nvPicPr>
          <p:cNvPr id="526" name="Google Shape;526;p47"/>
          <p:cNvPicPr preferRelativeResize="0"/>
          <p:nvPr/>
        </p:nvPicPr>
        <p:blipFill rotWithShape="1">
          <a:blip r:embed="rId5">
            <a:alphaModFix/>
          </a:blip>
          <a:srcRect b="9386"/>
          <a:stretch/>
        </p:blipFill>
        <p:spPr>
          <a:xfrm>
            <a:off x="3544936" y="3114692"/>
            <a:ext cx="2019202" cy="1356322"/>
          </a:xfrm>
          <a:prstGeom prst="rect">
            <a:avLst/>
          </a:prstGeom>
          <a:noFill/>
          <a:ln>
            <a:noFill/>
          </a:ln>
        </p:spPr>
      </p:pic>
      <p:sp>
        <p:nvSpPr>
          <p:cNvPr id="527" name="Google Shape;527;p47"/>
          <p:cNvSpPr/>
          <p:nvPr/>
        </p:nvSpPr>
        <p:spPr>
          <a:xfrm>
            <a:off x="1220527" y="3006579"/>
            <a:ext cx="6594833" cy="15135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528" name="Google Shape;528;p47"/>
          <p:cNvSpPr txBox="1">
            <a:spLocks noGrp="1"/>
          </p:cNvSpPr>
          <p:nvPr>
            <p:ph type="title" idx="4294967295"/>
          </p:nvPr>
        </p:nvSpPr>
        <p:spPr>
          <a:xfrm>
            <a:off x="488686" y="153590"/>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Organizações Exponenciais</a:t>
            </a:r>
            <a:endParaRPr/>
          </a:p>
        </p:txBody>
      </p:sp>
      <p:pic>
        <p:nvPicPr>
          <p:cNvPr id="529" name="Google Shape;529;p47"/>
          <p:cNvPicPr preferRelativeResize="0"/>
          <p:nvPr/>
        </p:nvPicPr>
        <p:blipFill rotWithShape="1">
          <a:blip r:embed="rId6">
            <a:alphaModFix/>
          </a:blip>
          <a:srcRect/>
          <a:stretch/>
        </p:blipFill>
        <p:spPr>
          <a:xfrm>
            <a:off x="1562280" y="1499156"/>
            <a:ext cx="2252456" cy="642528"/>
          </a:xfrm>
          <a:prstGeom prst="rect">
            <a:avLst/>
          </a:prstGeom>
          <a:noFill/>
          <a:ln>
            <a:noFill/>
          </a:ln>
        </p:spPr>
      </p:pic>
      <p:pic>
        <p:nvPicPr>
          <p:cNvPr id="530" name="Google Shape;530;p47"/>
          <p:cNvPicPr preferRelativeResize="0"/>
          <p:nvPr/>
        </p:nvPicPr>
        <p:blipFill rotWithShape="1">
          <a:blip r:embed="rId7">
            <a:alphaModFix/>
          </a:blip>
          <a:srcRect/>
          <a:stretch/>
        </p:blipFill>
        <p:spPr>
          <a:xfrm>
            <a:off x="4216980" y="1062306"/>
            <a:ext cx="3364741" cy="1421644"/>
          </a:xfrm>
          <a:prstGeom prst="rect">
            <a:avLst/>
          </a:prstGeom>
          <a:noFill/>
          <a:ln>
            <a:noFill/>
          </a:ln>
        </p:spPr>
      </p:pic>
      <p:pic>
        <p:nvPicPr>
          <p:cNvPr id="531" name="Google Shape;531;p47" descr="Image result for blockbuster netflix"/>
          <p:cNvPicPr preferRelativeResize="0"/>
          <p:nvPr/>
        </p:nvPicPr>
        <p:blipFill rotWithShape="1">
          <a:blip r:embed="rId8">
            <a:alphaModFix/>
          </a:blip>
          <a:srcRect/>
          <a:stretch/>
        </p:blipFill>
        <p:spPr>
          <a:xfrm>
            <a:off x="3019531" y="2664312"/>
            <a:ext cx="3104938" cy="2483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8"/>
          <p:cNvSpPr txBox="1">
            <a:spLocks noGrp="1"/>
          </p:cNvSpPr>
          <p:nvPr>
            <p:ph type="title" idx="4294967295"/>
          </p:nvPr>
        </p:nvSpPr>
        <p:spPr>
          <a:xfrm>
            <a:off x="706996" y="458238"/>
            <a:ext cx="5459657" cy="108112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Tecnologias Exponenciais</a:t>
            </a:r>
            <a:br>
              <a:rPr lang="pt-BR" sz="3000" b="1" i="0" u="none" strike="noStrike" cap="none">
                <a:solidFill>
                  <a:schemeClr val="dk1"/>
                </a:solidFill>
                <a:latin typeface="Calibri"/>
                <a:ea typeface="Calibri"/>
                <a:cs typeface="Calibri"/>
                <a:sym typeface="Calibri"/>
              </a:rPr>
            </a:br>
            <a:endParaRPr sz="1802" b="0" i="0" u="none" strike="noStrike" cap="none">
              <a:solidFill>
                <a:schemeClr val="dk1"/>
              </a:solidFill>
              <a:latin typeface="Calibri"/>
              <a:ea typeface="Calibri"/>
              <a:cs typeface="Calibri"/>
              <a:sym typeface="Calibri"/>
            </a:endParaRPr>
          </a:p>
        </p:txBody>
      </p:sp>
      <p:pic>
        <p:nvPicPr>
          <p:cNvPr id="537" name="Google Shape;537;p48"/>
          <p:cNvPicPr preferRelativeResize="0"/>
          <p:nvPr/>
        </p:nvPicPr>
        <p:blipFill rotWithShape="1">
          <a:blip r:embed="rId3">
            <a:alphaModFix/>
          </a:blip>
          <a:srcRect/>
          <a:stretch/>
        </p:blipFill>
        <p:spPr>
          <a:xfrm>
            <a:off x="3436825" y="3008983"/>
            <a:ext cx="2181992" cy="1519601"/>
          </a:xfrm>
          <a:prstGeom prst="rect">
            <a:avLst/>
          </a:prstGeom>
          <a:noFill/>
          <a:ln>
            <a:noFill/>
          </a:ln>
        </p:spPr>
      </p:pic>
      <p:pic>
        <p:nvPicPr>
          <p:cNvPr id="538" name="Google Shape;538;p48" descr="Image result for impressao 3d"/>
          <p:cNvPicPr preferRelativeResize="0"/>
          <p:nvPr/>
        </p:nvPicPr>
        <p:blipFill rotWithShape="1">
          <a:blip r:embed="rId4">
            <a:alphaModFix/>
          </a:blip>
          <a:srcRect/>
          <a:stretch/>
        </p:blipFill>
        <p:spPr>
          <a:xfrm>
            <a:off x="1149876" y="3004348"/>
            <a:ext cx="2286949" cy="1524236"/>
          </a:xfrm>
          <a:prstGeom prst="rect">
            <a:avLst/>
          </a:prstGeom>
          <a:noFill/>
          <a:ln>
            <a:noFill/>
          </a:ln>
        </p:spPr>
      </p:pic>
      <p:pic>
        <p:nvPicPr>
          <p:cNvPr id="539" name="Google Shape;539;p48" descr="Related image"/>
          <p:cNvPicPr preferRelativeResize="0"/>
          <p:nvPr/>
        </p:nvPicPr>
        <p:blipFill rotWithShape="1">
          <a:blip r:embed="rId5">
            <a:alphaModFix/>
          </a:blip>
          <a:srcRect/>
          <a:stretch/>
        </p:blipFill>
        <p:spPr>
          <a:xfrm>
            <a:off x="5618816" y="3001601"/>
            <a:ext cx="2375308" cy="152698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9"/>
          <p:cNvSpPr txBox="1">
            <a:spLocks noGrp="1"/>
          </p:cNvSpPr>
          <p:nvPr>
            <p:ph type="title" idx="4294967295"/>
          </p:nvPr>
        </p:nvSpPr>
        <p:spPr>
          <a:xfrm>
            <a:off x="478959" y="186525"/>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Avanços Tecnológicos e Possibilidades Inerentes</a:t>
            </a:r>
            <a:endParaRPr/>
          </a:p>
        </p:txBody>
      </p:sp>
      <p:pic>
        <p:nvPicPr>
          <p:cNvPr id="545" name="Google Shape;545;p49"/>
          <p:cNvPicPr preferRelativeResize="0"/>
          <p:nvPr/>
        </p:nvPicPr>
        <p:blipFill rotWithShape="1">
          <a:blip r:embed="rId3">
            <a:alphaModFix/>
          </a:blip>
          <a:srcRect/>
          <a:stretch/>
        </p:blipFill>
        <p:spPr>
          <a:xfrm>
            <a:off x="1520247" y="1276787"/>
            <a:ext cx="6103506" cy="34595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body" idx="1"/>
          </p:nvPr>
        </p:nvSpPr>
        <p:spPr>
          <a:xfrm>
            <a:off x="457200" y="1201262"/>
            <a:ext cx="8229600" cy="339761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500"/>
              <a:buNone/>
            </a:pPr>
            <a:r>
              <a:rPr lang="pt-BR" sz="1500"/>
              <a:t>Transformação digital é a integração da tecnologia digital em </a:t>
            </a:r>
            <a:r>
              <a:rPr lang="pt-BR" sz="1500" b="1"/>
              <a:t>todas as áreas de um negócio</a:t>
            </a:r>
            <a:r>
              <a:rPr lang="pt-BR" sz="1500"/>
              <a:t>, resultando em mudanças fundamentais na forma como as empresas operam e como elas entregam valor aos clientes. </a:t>
            </a:r>
            <a:endParaRPr/>
          </a:p>
          <a:p>
            <a:pPr marL="0" lvl="0" indent="0" algn="ctr" rtl="0">
              <a:lnSpc>
                <a:spcPct val="100000"/>
              </a:lnSpc>
              <a:spcBef>
                <a:spcPts val="300"/>
              </a:spcBef>
              <a:spcAft>
                <a:spcPts val="0"/>
              </a:spcAft>
              <a:buClr>
                <a:schemeClr val="dk1"/>
              </a:buClr>
              <a:buSzPts val="1500"/>
              <a:buNone/>
            </a:pPr>
            <a:r>
              <a:rPr lang="pt-BR" sz="1500"/>
              <a:t>Além disso, é uma </a:t>
            </a:r>
            <a:r>
              <a:rPr lang="pt-BR" sz="1500" b="1"/>
              <a:t>mudança cultural </a:t>
            </a:r>
            <a:r>
              <a:rPr lang="pt-BR" sz="1500"/>
              <a:t>que exige que as organizações desafiem continuamente o status quo, experimentem muitas vezes e se sintam confortáveis com falhar. </a:t>
            </a:r>
            <a:endParaRPr/>
          </a:p>
          <a:p>
            <a:pPr marL="0" lvl="0" indent="0" algn="ctr" rtl="0">
              <a:lnSpc>
                <a:spcPct val="100000"/>
              </a:lnSpc>
              <a:spcBef>
                <a:spcPts val="300"/>
              </a:spcBef>
              <a:spcAft>
                <a:spcPts val="0"/>
              </a:spcAft>
              <a:buClr>
                <a:schemeClr val="dk1"/>
              </a:buClr>
              <a:buSzPts val="1500"/>
              <a:buNone/>
            </a:pPr>
            <a:r>
              <a:rPr lang="pt-BR" sz="1500"/>
              <a:t>Isso às vezes significa </a:t>
            </a:r>
            <a:r>
              <a:rPr lang="pt-BR" sz="1500" b="1"/>
              <a:t>abandonar processos de negócio de longa data</a:t>
            </a:r>
            <a:r>
              <a:rPr lang="pt-BR" sz="1500"/>
              <a:t>, sobre os quais as empresas foram construídas, e </a:t>
            </a:r>
            <a:r>
              <a:rPr lang="pt-BR" sz="1500" b="1"/>
              <a:t>implementar práticas relativamente novas </a:t>
            </a:r>
            <a:r>
              <a:rPr lang="pt-BR" sz="1500"/>
              <a:t>que ainda estão sendo definidas. </a:t>
            </a:r>
            <a:br>
              <a:rPr lang="pt-BR" sz="1500"/>
            </a:br>
            <a:endParaRPr/>
          </a:p>
        </p:txBody>
      </p:sp>
      <p:sp>
        <p:nvSpPr>
          <p:cNvPr id="132" name="Google Shape;132;p5"/>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sz="1200" b="0" i="0" u="none" strike="noStrike" cap="none">
              <a:solidFill>
                <a:srgbClr val="888888"/>
              </a:solidFill>
              <a:latin typeface="Calibri"/>
              <a:ea typeface="Calibri"/>
              <a:cs typeface="Calibri"/>
              <a:sym typeface="Calibri"/>
            </a:endParaRPr>
          </a:p>
        </p:txBody>
      </p:sp>
      <p:sp>
        <p:nvSpPr>
          <p:cNvPr id="133" name="Google Shape;133;p5"/>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sz="1200" b="0" i="0" u="none" strike="noStrike" cap="none">
                <a:solidFill>
                  <a:srgbClr val="888888"/>
                </a:solidFill>
                <a:latin typeface="Calibri"/>
                <a:ea typeface="Calibri"/>
                <a:cs typeface="Calibri"/>
                <a:sym typeface="Calibri"/>
              </a:rPr>
              <a:t>5</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0"/>
          <p:cNvSpPr txBox="1">
            <a:spLocks noGrp="1"/>
          </p:cNvSpPr>
          <p:nvPr>
            <p:ph type="title" idx="4294967295"/>
          </p:nvPr>
        </p:nvSpPr>
        <p:spPr>
          <a:xfrm>
            <a:off x="508142" y="69793"/>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Efeitos da Aceleração Exponencial</a:t>
            </a:r>
            <a:endParaRPr/>
          </a:p>
        </p:txBody>
      </p:sp>
      <p:pic>
        <p:nvPicPr>
          <p:cNvPr id="551" name="Google Shape;551;p50" descr="Image result for lei de moore"/>
          <p:cNvPicPr preferRelativeResize="0"/>
          <p:nvPr/>
        </p:nvPicPr>
        <p:blipFill rotWithShape="1">
          <a:blip r:embed="rId3">
            <a:alphaModFix/>
          </a:blip>
          <a:srcRect/>
          <a:stretch/>
        </p:blipFill>
        <p:spPr>
          <a:xfrm>
            <a:off x="1139825" y="1114619"/>
            <a:ext cx="6864350" cy="378392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1"/>
          <p:cNvSpPr txBox="1">
            <a:spLocks noGrp="1"/>
          </p:cNvSpPr>
          <p:nvPr>
            <p:ph type="title" idx="4294967295"/>
          </p:nvPr>
        </p:nvSpPr>
        <p:spPr>
          <a:xfrm>
            <a:off x="498414" y="140251"/>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Efeitos da Aceleração Exponencial</a:t>
            </a:r>
            <a:endParaRPr/>
          </a:p>
        </p:txBody>
      </p:sp>
      <p:pic>
        <p:nvPicPr>
          <p:cNvPr id="557" name="Google Shape;557;p51"/>
          <p:cNvPicPr preferRelativeResize="0"/>
          <p:nvPr/>
        </p:nvPicPr>
        <p:blipFill rotWithShape="1">
          <a:blip r:embed="rId3">
            <a:alphaModFix/>
          </a:blip>
          <a:srcRect/>
          <a:stretch/>
        </p:blipFill>
        <p:spPr>
          <a:xfrm>
            <a:off x="1180177" y="1048967"/>
            <a:ext cx="6783647" cy="390362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2"/>
          <p:cNvSpPr txBox="1">
            <a:spLocks noGrp="1"/>
          </p:cNvSpPr>
          <p:nvPr>
            <p:ph type="title" idx="4294967295"/>
          </p:nvPr>
        </p:nvSpPr>
        <p:spPr>
          <a:xfrm>
            <a:off x="449776" y="151847"/>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Efeitos da Aceleração Exponencial</a:t>
            </a:r>
            <a:endParaRPr/>
          </a:p>
        </p:txBody>
      </p:sp>
      <p:pic>
        <p:nvPicPr>
          <p:cNvPr id="563" name="Google Shape;563;p52"/>
          <p:cNvPicPr preferRelativeResize="0"/>
          <p:nvPr/>
        </p:nvPicPr>
        <p:blipFill rotWithShape="1">
          <a:blip r:embed="rId3">
            <a:alphaModFix/>
          </a:blip>
          <a:srcRect/>
          <a:stretch/>
        </p:blipFill>
        <p:spPr>
          <a:xfrm>
            <a:off x="1139825" y="1060563"/>
            <a:ext cx="6864350" cy="395253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3"/>
          <p:cNvSpPr txBox="1">
            <a:spLocks noGrp="1"/>
          </p:cNvSpPr>
          <p:nvPr>
            <p:ph type="title" idx="4294967295"/>
          </p:nvPr>
        </p:nvSpPr>
        <p:spPr>
          <a:xfrm>
            <a:off x="547052" y="118432"/>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Efeitos da Aceleração Exponencial</a:t>
            </a:r>
            <a:endParaRPr/>
          </a:p>
        </p:txBody>
      </p:sp>
      <p:pic>
        <p:nvPicPr>
          <p:cNvPr id="569" name="Google Shape;569;p53"/>
          <p:cNvPicPr preferRelativeResize="0"/>
          <p:nvPr/>
        </p:nvPicPr>
        <p:blipFill>
          <a:blip r:embed="rId3">
            <a:alphaModFix/>
          </a:blip>
          <a:stretch>
            <a:fillRect/>
          </a:stretch>
        </p:blipFill>
        <p:spPr>
          <a:xfrm>
            <a:off x="2554050" y="1166773"/>
            <a:ext cx="3816300" cy="3816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4"/>
          <p:cNvSpPr txBox="1">
            <a:spLocks noGrp="1"/>
          </p:cNvSpPr>
          <p:nvPr>
            <p:ph type="title" idx="4294967295"/>
          </p:nvPr>
        </p:nvSpPr>
        <p:spPr>
          <a:xfrm>
            <a:off x="469231" y="176797"/>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Tecnologia e Abundância</a:t>
            </a:r>
            <a:endParaRPr/>
          </a:p>
        </p:txBody>
      </p:sp>
      <p:sp>
        <p:nvSpPr>
          <p:cNvPr id="575" name="Google Shape;575;p54"/>
          <p:cNvSpPr txBox="1">
            <a:spLocks noGrp="1"/>
          </p:cNvSpPr>
          <p:nvPr>
            <p:ph type="body" idx="1"/>
          </p:nvPr>
        </p:nvSpPr>
        <p:spPr>
          <a:xfrm>
            <a:off x="1328640" y="1276787"/>
            <a:ext cx="6486721" cy="378392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102"/>
              <a:buNone/>
            </a:pPr>
            <a:r>
              <a:rPr lang="pt-BR" sz="2102"/>
              <a:t>Hiperconexão Mundial;</a:t>
            </a:r>
            <a:endParaRPr/>
          </a:p>
          <a:p>
            <a:pPr marL="0" lvl="0" indent="0" algn="l" rtl="0">
              <a:lnSpc>
                <a:spcPct val="100000"/>
              </a:lnSpc>
              <a:spcBef>
                <a:spcPts val="0"/>
              </a:spcBef>
              <a:spcAft>
                <a:spcPts val="0"/>
              </a:spcAft>
              <a:buClr>
                <a:schemeClr val="dk1"/>
              </a:buClr>
              <a:buSzPts val="2102"/>
              <a:buNone/>
            </a:pPr>
            <a:r>
              <a:rPr lang="pt-BR" sz="2102"/>
              <a:t>Energias Renováveis;</a:t>
            </a:r>
            <a:endParaRPr/>
          </a:p>
          <a:p>
            <a:pPr marL="0" lvl="0" indent="0" algn="l" rtl="0">
              <a:lnSpc>
                <a:spcPct val="100000"/>
              </a:lnSpc>
              <a:spcBef>
                <a:spcPts val="0"/>
              </a:spcBef>
              <a:spcAft>
                <a:spcPts val="0"/>
              </a:spcAft>
              <a:buClr>
                <a:schemeClr val="dk1"/>
              </a:buClr>
              <a:buSzPts val="2102"/>
              <a:buNone/>
            </a:pPr>
            <a:r>
              <a:rPr lang="pt-BR" sz="2102"/>
              <a:t>Extensão da Vida;</a:t>
            </a:r>
            <a:endParaRPr sz="1802"/>
          </a:p>
          <a:p>
            <a:pPr marL="0" lvl="0" indent="0" algn="l" rtl="0">
              <a:lnSpc>
                <a:spcPct val="100000"/>
              </a:lnSpc>
              <a:spcBef>
                <a:spcPts val="0"/>
              </a:spcBef>
              <a:spcAft>
                <a:spcPts val="0"/>
              </a:spcAft>
              <a:buClr>
                <a:schemeClr val="dk1"/>
              </a:buClr>
              <a:buSzPts val="2102"/>
              <a:buNone/>
            </a:pPr>
            <a:r>
              <a:rPr lang="pt-BR" sz="2102"/>
              <a:t>Aproximação da cura de doenças e pesquisas de ponta;</a:t>
            </a:r>
            <a:endParaRPr/>
          </a:p>
          <a:p>
            <a:pPr marL="0" lvl="0" indent="0" algn="l" rtl="0">
              <a:lnSpc>
                <a:spcPct val="100000"/>
              </a:lnSpc>
              <a:spcBef>
                <a:spcPts val="0"/>
              </a:spcBef>
              <a:spcAft>
                <a:spcPts val="0"/>
              </a:spcAft>
              <a:buClr>
                <a:schemeClr val="dk1"/>
              </a:buClr>
              <a:buSzPts val="2102"/>
              <a:buNone/>
            </a:pPr>
            <a:endParaRPr sz="2102"/>
          </a:p>
          <a:p>
            <a:pPr marL="0" lvl="0" indent="0" algn="l" rtl="0">
              <a:lnSpc>
                <a:spcPct val="100000"/>
              </a:lnSpc>
              <a:spcBef>
                <a:spcPts val="0"/>
              </a:spcBef>
              <a:spcAft>
                <a:spcPts val="0"/>
              </a:spcAft>
              <a:buClr>
                <a:schemeClr val="dk1"/>
              </a:buClr>
              <a:buSzPts val="2102"/>
              <a:buNone/>
            </a:pPr>
            <a:endParaRPr sz="2102"/>
          </a:p>
          <a:p>
            <a:pPr marL="0" lvl="0" indent="0" algn="l" rtl="0">
              <a:lnSpc>
                <a:spcPct val="100000"/>
              </a:lnSpc>
              <a:spcBef>
                <a:spcPts val="0"/>
              </a:spcBef>
              <a:spcAft>
                <a:spcPts val="0"/>
              </a:spcAft>
              <a:buClr>
                <a:schemeClr val="dk1"/>
              </a:buClr>
              <a:buSzPts val="2102"/>
              <a:buNone/>
            </a:pPr>
            <a:endParaRPr sz="2102"/>
          </a:p>
          <a:p>
            <a:pPr marL="0" lvl="0" indent="0" algn="l" rtl="0">
              <a:lnSpc>
                <a:spcPct val="100000"/>
              </a:lnSpc>
              <a:spcBef>
                <a:spcPts val="0"/>
              </a:spcBef>
              <a:spcAft>
                <a:spcPts val="0"/>
              </a:spcAft>
              <a:buClr>
                <a:schemeClr val="dk1"/>
              </a:buClr>
              <a:buSzPts val="2102"/>
              <a:buNone/>
            </a:pPr>
            <a:r>
              <a:rPr lang="pt-BR" sz="2102"/>
              <a:t>Veículos Autônomos;</a:t>
            </a:r>
            <a:endParaRPr/>
          </a:p>
          <a:p>
            <a:pPr marL="0" lvl="0" indent="0" algn="l" rtl="0">
              <a:lnSpc>
                <a:spcPct val="100000"/>
              </a:lnSpc>
              <a:spcBef>
                <a:spcPts val="0"/>
              </a:spcBef>
              <a:spcAft>
                <a:spcPts val="0"/>
              </a:spcAft>
              <a:buClr>
                <a:schemeClr val="dk1"/>
              </a:buClr>
              <a:buSzPts val="2102"/>
              <a:buNone/>
            </a:pPr>
            <a:r>
              <a:rPr lang="pt-BR" sz="2102"/>
              <a:t>Drones;</a:t>
            </a:r>
            <a:endParaRPr/>
          </a:p>
          <a:p>
            <a:pPr marL="0" lvl="0" indent="0" algn="l" rtl="0">
              <a:lnSpc>
                <a:spcPct val="100000"/>
              </a:lnSpc>
              <a:spcBef>
                <a:spcPts val="0"/>
              </a:spcBef>
              <a:spcAft>
                <a:spcPts val="0"/>
              </a:spcAft>
              <a:buClr>
                <a:schemeClr val="dk1"/>
              </a:buClr>
              <a:buSzPts val="2102"/>
              <a:buNone/>
            </a:pPr>
            <a:r>
              <a:rPr lang="pt-BR" sz="2102"/>
              <a:t>Inteligência Artificial;</a:t>
            </a:r>
            <a:endParaRPr/>
          </a:p>
          <a:p>
            <a:pPr marL="0" lvl="0" indent="0" algn="l" rtl="0">
              <a:lnSpc>
                <a:spcPct val="100000"/>
              </a:lnSpc>
              <a:spcBef>
                <a:spcPts val="0"/>
              </a:spcBef>
              <a:spcAft>
                <a:spcPts val="0"/>
              </a:spcAft>
              <a:buClr>
                <a:schemeClr val="dk1"/>
              </a:buClr>
              <a:buSzPts val="2102"/>
              <a:buNone/>
            </a:pPr>
            <a:r>
              <a:rPr lang="pt-BR" sz="2102"/>
              <a:t>Conquista de espaço comercial;</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5"/>
          <p:cNvSpPr txBox="1">
            <a:spLocks noGrp="1"/>
          </p:cNvSpPr>
          <p:nvPr>
            <p:ph type="title" idx="4294967295"/>
          </p:nvPr>
        </p:nvSpPr>
        <p:spPr>
          <a:xfrm>
            <a:off x="861711" y="300129"/>
            <a:ext cx="6486721" cy="706378"/>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Novo Paradigma</a:t>
            </a:r>
            <a:endParaRPr/>
          </a:p>
        </p:txBody>
      </p:sp>
      <p:pic>
        <p:nvPicPr>
          <p:cNvPr id="581" name="Google Shape;581;p55" descr="Image result for Massive Transformative Purpose"/>
          <p:cNvPicPr preferRelativeResize="0"/>
          <p:nvPr/>
        </p:nvPicPr>
        <p:blipFill rotWithShape="1">
          <a:blip r:embed="rId3">
            <a:alphaModFix/>
          </a:blip>
          <a:srcRect/>
          <a:stretch/>
        </p:blipFill>
        <p:spPr>
          <a:xfrm>
            <a:off x="1328639" y="1991634"/>
            <a:ext cx="6486721" cy="3140183"/>
          </a:xfrm>
          <a:prstGeom prst="rect">
            <a:avLst/>
          </a:prstGeom>
          <a:noFill/>
          <a:ln>
            <a:noFill/>
          </a:ln>
        </p:spPr>
      </p:pic>
      <p:sp>
        <p:nvSpPr>
          <p:cNvPr id="582" name="Google Shape;582;p55"/>
          <p:cNvSpPr txBox="1">
            <a:spLocks noGrp="1"/>
          </p:cNvSpPr>
          <p:nvPr>
            <p:ph type="body" idx="1"/>
          </p:nvPr>
        </p:nvSpPr>
        <p:spPr>
          <a:xfrm>
            <a:off x="1328640" y="1006507"/>
            <a:ext cx="6486721" cy="1297344"/>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00000"/>
              </a:lnSpc>
              <a:spcBef>
                <a:spcPts val="0"/>
              </a:spcBef>
              <a:spcAft>
                <a:spcPts val="0"/>
              </a:spcAft>
              <a:buClr>
                <a:srgbClr val="FF0000"/>
              </a:buClr>
              <a:buSzPct val="100000"/>
              <a:buFont typeface="Arial"/>
              <a:buNone/>
            </a:pPr>
            <a:r>
              <a:rPr lang="pt-BR" b="1">
                <a:solidFill>
                  <a:srgbClr val="FF0000"/>
                </a:solidFill>
              </a:rPr>
              <a:t>Gerenciando Abundância:</a:t>
            </a:r>
            <a:endParaRPr/>
          </a:p>
          <a:p>
            <a:pPr marL="600075" lvl="1" indent="-257175" algn="l" rtl="0">
              <a:lnSpc>
                <a:spcPct val="100000"/>
              </a:lnSpc>
              <a:spcBef>
                <a:spcPts val="392"/>
              </a:spcBef>
              <a:spcAft>
                <a:spcPts val="0"/>
              </a:spcAft>
              <a:buClr>
                <a:schemeClr val="dk1"/>
              </a:buClr>
              <a:buSzPct val="100000"/>
              <a:buChar char="•"/>
            </a:pPr>
            <a:r>
              <a:rPr lang="pt-BR"/>
              <a:t>Propósito Transformativo Massivo (do inglês, MTP);</a:t>
            </a:r>
            <a:endParaRPr/>
          </a:p>
          <a:p>
            <a:pPr marL="600075" lvl="1" indent="-257175" algn="l" rtl="0">
              <a:lnSpc>
                <a:spcPct val="100000"/>
              </a:lnSpc>
              <a:spcBef>
                <a:spcPts val="392"/>
              </a:spcBef>
              <a:spcAft>
                <a:spcPts val="0"/>
              </a:spcAft>
              <a:buClr>
                <a:schemeClr val="dk1"/>
              </a:buClr>
              <a:buSzPct val="100000"/>
              <a:buChar char="•"/>
            </a:pPr>
            <a:r>
              <a:rPr lang="pt-BR"/>
              <a:t>Visão: </a:t>
            </a:r>
            <a:r>
              <a:rPr lang="pt-BR" i="1"/>
              <a:t>Moonshots</a:t>
            </a:r>
            <a:r>
              <a:rPr lang="pt-BR"/>
              <a:t> (Google).</a:t>
            </a:r>
            <a:endParaRPr/>
          </a:p>
          <a:p>
            <a:pPr marL="0" lvl="0" indent="0" algn="l" rtl="0">
              <a:lnSpc>
                <a:spcPct val="100000"/>
              </a:lnSpc>
              <a:spcBef>
                <a:spcPts val="448"/>
              </a:spcBef>
              <a:spcAft>
                <a:spcPts val="0"/>
              </a:spcAft>
              <a:buClr>
                <a:schemeClr val="dk1"/>
              </a:buClr>
              <a:buSzPct val="100000"/>
              <a:buFont typeface="Arial"/>
              <a:buNone/>
            </a:pPr>
            <a:endParaRPr>
              <a:solidFill>
                <a:srgbClr val="31859B"/>
              </a:solidFill>
            </a:endParaRPr>
          </a:p>
          <a:p>
            <a:pPr marL="239538" lvl="1" indent="0" algn="l" rtl="0">
              <a:lnSpc>
                <a:spcPct val="100000"/>
              </a:lnSpc>
              <a:spcBef>
                <a:spcPts val="392"/>
              </a:spcBef>
              <a:spcAft>
                <a:spcPts val="0"/>
              </a:spcAft>
              <a:buClr>
                <a:schemeClr val="dk1"/>
              </a:buClr>
              <a:buSzPct val="100000"/>
              <a:buNone/>
            </a:pPr>
            <a:endParaRPr>
              <a:solidFill>
                <a:srgbClr val="31859B"/>
              </a:solidFill>
            </a:endParaRPr>
          </a:p>
          <a:p>
            <a:pPr marL="239538" lvl="1" indent="0" algn="l" rtl="0">
              <a:lnSpc>
                <a:spcPct val="100000"/>
              </a:lnSpc>
              <a:spcBef>
                <a:spcPts val="392"/>
              </a:spcBef>
              <a:spcAft>
                <a:spcPts val="0"/>
              </a:spcAft>
              <a:buClr>
                <a:schemeClr val="dk1"/>
              </a:buClr>
              <a:buSzPct val="100000"/>
              <a:buNone/>
            </a:pPr>
            <a:endParaRPr>
              <a:solidFill>
                <a:srgbClr val="31859B"/>
              </a:solidFill>
            </a:endParaRPr>
          </a:p>
          <a:p>
            <a:pPr marL="239538" lvl="1" indent="0" algn="l" rtl="0">
              <a:lnSpc>
                <a:spcPct val="100000"/>
              </a:lnSpc>
              <a:spcBef>
                <a:spcPts val="392"/>
              </a:spcBef>
              <a:spcAft>
                <a:spcPts val="0"/>
              </a:spcAft>
              <a:buClr>
                <a:schemeClr val="dk1"/>
              </a:buClr>
              <a:buSzPct val="100000"/>
              <a:buNone/>
            </a:pPr>
            <a:endParaRPr>
              <a:solidFill>
                <a:srgbClr val="31859B"/>
              </a:solidFill>
            </a:endParaRPr>
          </a:p>
          <a:p>
            <a:pPr marL="0" lvl="0" indent="0" algn="l" rtl="0">
              <a:lnSpc>
                <a:spcPct val="100000"/>
              </a:lnSpc>
              <a:spcBef>
                <a:spcPts val="448"/>
              </a:spcBef>
              <a:spcAft>
                <a:spcPts val="0"/>
              </a:spcAft>
              <a:buClr>
                <a:schemeClr val="dk1"/>
              </a:buClr>
              <a:buSzPct val="100000"/>
              <a:buFont typeface="Arial"/>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6"/>
          <p:cNvSpPr txBox="1">
            <a:spLocks noGrp="1"/>
          </p:cNvSpPr>
          <p:nvPr>
            <p:ph type="title" idx="4294967295"/>
          </p:nvPr>
        </p:nvSpPr>
        <p:spPr>
          <a:xfrm>
            <a:off x="890895" y="300129"/>
            <a:ext cx="6486721" cy="706378"/>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Novo Paradigma – Futuro do Trabalho</a:t>
            </a:r>
            <a:endParaRPr/>
          </a:p>
        </p:txBody>
      </p:sp>
      <p:sp>
        <p:nvSpPr>
          <p:cNvPr id="589" name="Google Shape;589;p56"/>
          <p:cNvSpPr txBox="1">
            <a:spLocks noGrp="1"/>
          </p:cNvSpPr>
          <p:nvPr>
            <p:ph type="body" idx="1"/>
          </p:nvPr>
        </p:nvSpPr>
        <p:spPr>
          <a:xfrm>
            <a:off x="1328640" y="1006507"/>
            <a:ext cx="6486721" cy="129734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0000"/>
              </a:buClr>
              <a:buSzPts val="3200"/>
              <a:buFont typeface="Arial"/>
              <a:buNone/>
            </a:pPr>
            <a:r>
              <a:rPr lang="pt-BR" b="1">
                <a:solidFill>
                  <a:srgbClr val="FF0000"/>
                </a:solidFill>
              </a:rPr>
              <a:t>Como se organizar?</a:t>
            </a:r>
            <a:endParaRPr/>
          </a:p>
          <a:p>
            <a:pPr marL="600075" lvl="1" indent="-257175" algn="l" rtl="0">
              <a:lnSpc>
                <a:spcPct val="100000"/>
              </a:lnSpc>
              <a:spcBef>
                <a:spcPts val="560"/>
              </a:spcBef>
              <a:spcAft>
                <a:spcPts val="0"/>
              </a:spcAft>
              <a:buClr>
                <a:schemeClr val="dk1"/>
              </a:buClr>
              <a:buSzPts val="2800"/>
              <a:buChar char="•"/>
            </a:pPr>
            <a:r>
              <a:rPr lang="pt-BR"/>
              <a:t>Modelo </a:t>
            </a:r>
            <a:r>
              <a:rPr lang="pt-BR" i="1"/>
              <a:t>Lean Startup</a:t>
            </a:r>
            <a:r>
              <a:rPr lang="pt-BR"/>
              <a:t>:</a:t>
            </a:r>
            <a:endParaRPr>
              <a:solidFill>
                <a:srgbClr val="31859B"/>
              </a:solidFill>
            </a:endParaRPr>
          </a:p>
          <a:p>
            <a:pPr marL="239538" lvl="1" indent="0" algn="l" rtl="0">
              <a:lnSpc>
                <a:spcPct val="100000"/>
              </a:lnSpc>
              <a:spcBef>
                <a:spcPts val="560"/>
              </a:spcBef>
              <a:spcAft>
                <a:spcPts val="0"/>
              </a:spcAft>
              <a:buClr>
                <a:schemeClr val="dk1"/>
              </a:buClr>
              <a:buSzPts val="2800"/>
              <a:buNone/>
            </a:pPr>
            <a:endParaRPr>
              <a:solidFill>
                <a:srgbClr val="31859B"/>
              </a:solidFill>
            </a:endParaRPr>
          </a:p>
          <a:p>
            <a:pPr marL="239538" lvl="1" indent="0" algn="l" rtl="0">
              <a:lnSpc>
                <a:spcPct val="100000"/>
              </a:lnSpc>
              <a:spcBef>
                <a:spcPts val="560"/>
              </a:spcBef>
              <a:spcAft>
                <a:spcPts val="0"/>
              </a:spcAft>
              <a:buClr>
                <a:schemeClr val="dk1"/>
              </a:buClr>
              <a:buSzPts val="2800"/>
              <a:buNone/>
            </a:pPr>
            <a:endParaRPr>
              <a:solidFill>
                <a:srgbClr val="31859B"/>
              </a:solidFill>
            </a:endParaRPr>
          </a:p>
          <a:p>
            <a:pPr marL="239538" lvl="1" indent="0" algn="l" rtl="0">
              <a:lnSpc>
                <a:spcPct val="100000"/>
              </a:lnSpc>
              <a:spcBef>
                <a:spcPts val="560"/>
              </a:spcBef>
              <a:spcAft>
                <a:spcPts val="0"/>
              </a:spcAft>
              <a:buClr>
                <a:schemeClr val="dk1"/>
              </a:buClr>
              <a:buSzPts val="2800"/>
              <a:buNone/>
            </a:pPr>
            <a:endParaRPr>
              <a:solidFill>
                <a:srgbClr val="31859B"/>
              </a:solidFill>
            </a:endParaRPr>
          </a:p>
          <a:p>
            <a:pPr marL="0" lvl="0" indent="0" algn="l" rtl="0">
              <a:lnSpc>
                <a:spcPct val="100000"/>
              </a:lnSpc>
              <a:spcBef>
                <a:spcPts val="640"/>
              </a:spcBef>
              <a:spcAft>
                <a:spcPts val="0"/>
              </a:spcAft>
              <a:buClr>
                <a:schemeClr val="dk1"/>
              </a:buClr>
              <a:buSzPts val="3200"/>
              <a:buFont typeface="Arial"/>
              <a:buNone/>
            </a:pPr>
            <a:endParaRPr/>
          </a:p>
        </p:txBody>
      </p:sp>
      <p:pic>
        <p:nvPicPr>
          <p:cNvPr id="590" name="Google Shape;590;p56" descr="Image result for construir medir aprender"/>
          <p:cNvPicPr preferRelativeResize="0"/>
          <p:nvPr/>
        </p:nvPicPr>
        <p:blipFill rotWithShape="1">
          <a:blip r:embed="rId3">
            <a:alphaModFix/>
          </a:blip>
          <a:srcRect/>
          <a:stretch/>
        </p:blipFill>
        <p:spPr>
          <a:xfrm>
            <a:off x="2772383" y="2303851"/>
            <a:ext cx="4143140" cy="273417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7"/>
          <p:cNvSpPr txBox="1">
            <a:spLocks noGrp="1"/>
          </p:cNvSpPr>
          <p:nvPr>
            <p:ph type="title" idx="4294967295"/>
          </p:nvPr>
        </p:nvSpPr>
        <p:spPr>
          <a:xfrm>
            <a:off x="469231" y="478355"/>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Inovação e Experimentação</a:t>
            </a:r>
            <a:endParaRPr/>
          </a:p>
        </p:txBody>
      </p:sp>
      <p:sp>
        <p:nvSpPr>
          <p:cNvPr id="596" name="Google Shape;596;p57"/>
          <p:cNvSpPr txBox="1">
            <a:spLocks noGrp="1"/>
          </p:cNvSpPr>
          <p:nvPr>
            <p:ph type="body" idx="1"/>
          </p:nvPr>
        </p:nvSpPr>
        <p:spPr>
          <a:xfrm>
            <a:off x="469231" y="1610807"/>
            <a:ext cx="8506327" cy="315811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100000"/>
              </a:lnSpc>
              <a:spcBef>
                <a:spcPts val="0"/>
              </a:spcBef>
              <a:spcAft>
                <a:spcPts val="0"/>
              </a:spcAft>
              <a:buClr>
                <a:schemeClr val="dk1"/>
              </a:buClr>
              <a:buSzPct val="100000"/>
              <a:buFont typeface="Arial"/>
              <a:buNone/>
            </a:pPr>
            <a:r>
              <a:rPr lang="pt-BR"/>
              <a:t>Os 6 D’s das Organizações Exponenciais:</a:t>
            </a:r>
            <a:endParaRPr/>
          </a:p>
          <a:p>
            <a:pPr marL="600075" lvl="1" indent="-257175" algn="l" rtl="0">
              <a:lnSpc>
                <a:spcPct val="100000"/>
              </a:lnSpc>
              <a:spcBef>
                <a:spcPts val="308"/>
              </a:spcBef>
              <a:spcAft>
                <a:spcPts val="0"/>
              </a:spcAft>
              <a:buClr>
                <a:srgbClr val="31859B"/>
              </a:buClr>
              <a:buSzPct val="100000"/>
              <a:buChar char="•"/>
            </a:pPr>
            <a:r>
              <a:rPr lang="pt-BR" i="1">
                <a:solidFill>
                  <a:srgbClr val="31859B"/>
                </a:solidFill>
              </a:rPr>
              <a:t>Digitized</a:t>
            </a:r>
            <a:r>
              <a:rPr lang="pt-BR">
                <a:solidFill>
                  <a:srgbClr val="31859B"/>
                </a:solidFill>
              </a:rPr>
              <a:t>:</a:t>
            </a:r>
            <a:r>
              <a:rPr lang="pt-BR"/>
              <a:t> Decisões baseadas em informação;</a:t>
            </a:r>
            <a:endParaRPr/>
          </a:p>
          <a:p>
            <a:pPr marL="600075" lvl="1" indent="-257175" algn="l" rtl="0">
              <a:lnSpc>
                <a:spcPct val="100000"/>
              </a:lnSpc>
              <a:spcBef>
                <a:spcPts val="308"/>
              </a:spcBef>
              <a:spcAft>
                <a:spcPts val="0"/>
              </a:spcAft>
              <a:buClr>
                <a:srgbClr val="31859B"/>
              </a:buClr>
              <a:buSzPct val="100000"/>
              <a:buChar char="•"/>
            </a:pPr>
            <a:r>
              <a:rPr lang="pt-BR" i="1">
                <a:solidFill>
                  <a:srgbClr val="31859B"/>
                </a:solidFill>
              </a:rPr>
              <a:t>Deceptive</a:t>
            </a:r>
            <a:r>
              <a:rPr lang="pt-BR">
                <a:solidFill>
                  <a:srgbClr val="31859B"/>
                </a:solidFill>
              </a:rPr>
              <a:t>:</a:t>
            </a:r>
            <a:r>
              <a:rPr lang="pt-BR"/>
              <a:t> Demora na percepção da aceleração;</a:t>
            </a:r>
            <a:endParaRPr/>
          </a:p>
          <a:p>
            <a:pPr marL="600075" lvl="1" indent="-257175" algn="l" rtl="0">
              <a:lnSpc>
                <a:spcPct val="100000"/>
              </a:lnSpc>
              <a:spcBef>
                <a:spcPts val="308"/>
              </a:spcBef>
              <a:spcAft>
                <a:spcPts val="0"/>
              </a:spcAft>
              <a:buClr>
                <a:srgbClr val="31859B"/>
              </a:buClr>
              <a:buSzPct val="100000"/>
              <a:buChar char="•"/>
            </a:pPr>
            <a:r>
              <a:rPr lang="pt-BR" i="1">
                <a:solidFill>
                  <a:srgbClr val="31859B"/>
                </a:solidFill>
              </a:rPr>
              <a:t>Disruptive</a:t>
            </a:r>
            <a:r>
              <a:rPr lang="pt-BR">
                <a:solidFill>
                  <a:srgbClr val="31859B"/>
                </a:solidFill>
              </a:rPr>
              <a:t>: </a:t>
            </a:r>
            <a:r>
              <a:rPr lang="pt-BR"/>
              <a:t>Escala causa impacto e cria abundância;</a:t>
            </a:r>
            <a:endParaRPr/>
          </a:p>
          <a:p>
            <a:pPr marL="600075" lvl="1" indent="-257175" algn="l" rtl="0">
              <a:lnSpc>
                <a:spcPct val="100000"/>
              </a:lnSpc>
              <a:spcBef>
                <a:spcPts val="308"/>
              </a:spcBef>
              <a:spcAft>
                <a:spcPts val="0"/>
              </a:spcAft>
              <a:buClr>
                <a:srgbClr val="31859B"/>
              </a:buClr>
              <a:buSzPct val="100000"/>
              <a:buChar char="•"/>
            </a:pPr>
            <a:r>
              <a:rPr lang="pt-BR" i="1">
                <a:solidFill>
                  <a:srgbClr val="31859B"/>
                </a:solidFill>
              </a:rPr>
              <a:t>Demonitized</a:t>
            </a:r>
            <a:r>
              <a:rPr lang="pt-BR">
                <a:solidFill>
                  <a:srgbClr val="31859B"/>
                </a:solidFill>
              </a:rPr>
              <a:t>:</a:t>
            </a:r>
            <a:r>
              <a:rPr lang="pt-BR"/>
              <a:t> Projetos com custos baixos;</a:t>
            </a:r>
            <a:endParaRPr/>
          </a:p>
          <a:p>
            <a:pPr marL="600075" lvl="1" indent="-257175" algn="l" rtl="0">
              <a:lnSpc>
                <a:spcPct val="100000"/>
              </a:lnSpc>
              <a:spcBef>
                <a:spcPts val="308"/>
              </a:spcBef>
              <a:spcAft>
                <a:spcPts val="0"/>
              </a:spcAft>
              <a:buClr>
                <a:srgbClr val="31859B"/>
              </a:buClr>
              <a:buSzPct val="100000"/>
              <a:buChar char="•"/>
            </a:pPr>
            <a:r>
              <a:rPr lang="pt-BR" i="1">
                <a:solidFill>
                  <a:srgbClr val="31859B"/>
                </a:solidFill>
              </a:rPr>
              <a:t>Dematerialize</a:t>
            </a:r>
            <a:r>
              <a:rPr lang="pt-BR">
                <a:solidFill>
                  <a:srgbClr val="31859B"/>
                </a:solidFill>
              </a:rPr>
              <a:t>d: </a:t>
            </a:r>
            <a:r>
              <a:rPr lang="pt-BR"/>
              <a:t>Projetos podem envolver novo modelo de negócio;</a:t>
            </a:r>
            <a:endParaRPr/>
          </a:p>
          <a:p>
            <a:pPr marL="600075" lvl="1" indent="-257175" algn="l" rtl="0">
              <a:lnSpc>
                <a:spcPct val="100000"/>
              </a:lnSpc>
              <a:spcBef>
                <a:spcPts val="308"/>
              </a:spcBef>
              <a:spcAft>
                <a:spcPts val="0"/>
              </a:spcAft>
              <a:buClr>
                <a:srgbClr val="31859B"/>
              </a:buClr>
              <a:buSzPct val="100000"/>
              <a:buChar char="•"/>
            </a:pPr>
            <a:r>
              <a:rPr lang="pt-BR" i="1">
                <a:solidFill>
                  <a:srgbClr val="31859B"/>
                </a:solidFill>
              </a:rPr>
              <a:t>Democratized</a:t>
            </a:r>
            <a:r>
              <a:rPr lang="pt-BR">
                <a:solidFill>
                  <a:srgbClr val="31859B"/>
                </a:solidFill>
              </a:rPr>
              <a:t>: Disponível para todos.</a:t>
            </a:r>
            <a:endParaRPr/>
          </a:p>
          <a:p>
            <a:pPr marL="0" lvl="0" indent="0" algn="l" rtl="0">
              <a:lnSpc>
                <a:spcPct val="100000"/>
              </a:lnSpc>
              <a:spcBef>
                <a:spcPts val="352"/>
              </a:spcBef>
              <a:spcAft>
                <a:spcPts val="0"/>
              </a:spcAft>
              <a:buClr>
                <a:schemeClr val="dk1"/>
              </a:buClr>
              <a:buSzPct val="100000"/>
              <a:buFont typeface="Arial"/>
              <a:buNone/>
            </a:pPr>
            <a:endParaRPr/>
          </a:p>
          <a:p>
            <a:pPr marL="0" lvl="0" indent="0" algn="l" rtl="0">
              <a:lnSpc>
                <a:spcPct val="100000"/>
              </a:lnSpc>
              <a:spcBef>
                <a:spcPts val="352"/>
              </a:spcBef>
              <a:spcAft>
                <a:spcPts val="0"/>
              </a:spcAft>
              <a:buClr>
                <a:schemeClr val="dk1"/>
              </a:buClr>
              <a:buSzPct val="100000"/>
              <a:buFont typeface="Arial"/>
              <a:buNone/>
            </a:pPr>
            <a:r>
              <a:rPr lang="pt-BR"/>
              <a:t>Tecnologias Exponeciais e Abundância de Recursos:</a:t>
            </a:r>
            <a:endParaRPr/>
          </a:p>
          <a:p>
            <a:pPr marL="600075" lvl="1" indent="-257175" algn="l" rtl="0">
              <a:lnSpc>
                <a:spcPct val="100000"/>
              </a:lnSpc>
              <a:spcBef>
                <a:spcPts val="308"/>
              </a:spcBef>
              <a:spcAft>
                <a:spcPts val="0"/>
              </a:spcAft>
              <a:buClr>
                <a:schemeClr val="dk1"/>
              </a:buClr>
              <a:buSzPct val="100000"/>
              <a:buChar char="•"/>
            </a:pPr>
            <a:r>
              <a:rPr lang="pt-BR"/>
              <a:t>Tecnologias exponenciais criam abundância de recursos;</a:t>
            </a:r>
            <a:endParaRPr/>
          </a:p>
          <a:p>
            <a:pPr marL="600075" lvl="1" indent="-257175" algn="l" rtl="0">
              <a:lnSpc>
                <a:spcPct val="100000"/>
              </a:lnSpc>
              <a:spcBef>
                <a:spcPts val="308"/>
              </a:spcBef>
              <a:spcAft>
                <a:spcPts val="0"/>
              </a:spcAft>
              <a:buClr>
                <a:schemeClr val="dk1"/>
              </a:buClr>
              <a:buSzPct val="100000"/>
              <a:buChar char="•"/>
            </a:pPr>
            <a:r>
              <a:rPr lang="pt-BR"/>
              <a:t>Abundância de recursos resolve problemas antigos;</a:t>
            </a:r>
            <a:endParaRPr/>
          </a:p>
          <a:p>
            <a:pPr marL="600075" lvl="1" indent="-257175" algn="l" rtl="0">
              <a:lnSpc>
                <a:spcPct val="100000"/>
              </a:lnSpc>
              <a:spcBef>
                <a:spcPts val="308"/>
              </a:spcBef>
              <a:spcAft>
                <a:spcPts val="0"/>
              </a:spcAft>
              <a:buClr>
                <a:srgbClr val="31859B"/>
              </a:buClr>
              <a:buSzPct val="100000"/>
              <a:buChar char="•"/>
            </a:pPr>
            <a:r>
              <a:rPr lang="pt-BR">
                <a:solidFill>
                  <a:srgbClr val="31859B"/>
                </a:solidFill>
              </a:rPr>
              <a:t>Problemas novos </a:t>
            </a:r>
            <a:r>
              <a:rPr lang="pt-BR"/>
              <a:t>levam a </a:t>
            </a:r>
            <a:r>
              <a:rPr lang="pt-BR">
                <a:solidFill>
                  <a:srgbClr val="31859B"/>
                </a:solidFill>
              </a:rPr>
              <a:t>novas oportunidades e modelos de negócio</a:t>
            </a:r>
            <a:r>
              <a:rPr lang="pt-BR"/>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8"/>
          <p:cNvSpPr txBox="1">
            <a:spLocks noGrp="1"/>
          </p:cNvSpPr>
          <p:nvPr>
            <p:ph type="title" idx="4294967295"/>
          </p:nvPr>
        </p:nvSpPr>
        <p:spPr>
          <a:xfrm>
            <a:off x="469230" y="381078"/>
            <a:ext cx="8506327" cy="90871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3000"/>
              <a:buFont typeface="Calibri"/>
              <a:buNone/>
            </a:pPr>
            <a:r>
              <a:rPr lang="pt-BR" sz="3000" b="1" i="0" u="none" strike="noStrike" cap="none">
                <a:solidFill>
                  <a:schemeClr val="dk1"/>
                </a:solidFill>
                <a:latin typeface="Calibri"/>
                <a:ea typeface="Calibri"/>
                <a:cs typeface="Calibri"/>
                <a:sym typeface="Calibri"/>
              </a:rPr>
              <a:t>8 passos para ser exponencial</a:t>
            </a:r>
            <a:endParaRPr/>
          </a:p>
        </p:txBody>
      </p:sp>
      <p:sp>
        <p:nvSpPr>
          <p:cNvPr id="602" name="Google Shape;602;p58"/>
          <p:cNvSpPr txBox="1">
            <a:spLocks noGrp="1"/>
          </p:cNvSpPr>
          <p:nvPr>
            <p:ph type="body" idx="1"/>
          </p:nvPr>
        </p:nvSpPr>
        <p:spPr>
          <a:xfrm>
            <a:off x="469231" y="1610807"/>
            <a:ext cx="8506327" cy="315811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00000"/>
              </a:lnSpc>
              <a:spcBef>
                <a:spcPts val="0"/>
              </a:spcBef>
              <a:spcAft>
                <a:spcPts val="0"/>
              </a:spcAft>
              <a:buClr>
                <a:schemeClr val="dk1"/>
              </a:buClr>
              <a:buSzPct val="100000"/>
              <a:buFont typeface="Arial"/>
              <a:buNone/>
            </a:pPr>
            <a:r>
              <a:rPr lang="pt-BR"/>
              <a:t>Possuir MTP (Propósito Transformativo Massivo);</a:t>
            </a:r>
            <a:endParaRPr/>
          </a:p>
          <a:p>
            <a:pPr marL="0" lvl="0" indent="0" algn="l" rtl="0">
              <a:lnSpc>
                <a:spcPct val="100000"/>
              </a:lnSpc>
              <a:spcBef>
                <a:spcPts val="496"/>
              </a:spcBef>
              <a:spcAft>
                <a:spcPts val="0"/>
              </a:spcAft>
              <a:buClr>
                <a:schemeClr val="dk1"/>
              </a:buClr>
              <a:buSzPct val="100000"/>
              <a:buFont typeface="Arial"/>
              <a:buNone/>
            </a:pPr>
            <a:r>
              <a:rPr lang="pt-BR"/>
              <a:t>Criar uma comunidade ou juntar-se a uma;</a:t>
            </a:r>
            <a:endParaRPr/>
          </a:p>
          <a:p>
            <a:pPr marL="0" lvl="0" indent="0" algn="l" rtl="0">
              <a:lnSpc>
                <a:spcPct val="100000"/>
              </a:lnSpc>
              <a:spcBef>
                <a:spcPts val="496"/>
              </a:spcBef>
              <a:spcAft>
                <a:spcPts val="0"/>
              </a:spcAft>
              <a:buClr>
                <a:schemeClr val="dk1"/>
              </a:buClr>
              <a:buSzPct val="100000"/>
              <a:buFont typeface="Arial"/>
              <a:buNone/>
            </a:pPr>
            <a:r>
              <a:rPr lang="pt-BR"/>
              <a:t>Trabalhe com um time diversificado (UX, CTO, Negócios, Devs);</a:t>
            </a:r>
            <a:endParaRPr/>
          </a:p>
          <a:p>
            <a:pPr marL="0" lvl="0" indent="0" algn="l" rtl="0">
              <a:lnSpc>
                <a:spcPct val="100000"/>
              </a:lnSpc>
              <a:spcBef>
                <a:spcPts val="496"/>
              </a:spcBef>
              <a:spcAft>
                <a:spcPts val="0"/>
              </a:spcAft>
              <a:buClr>
                <a:schemeClr val="dk1"/>
              </a:buClr>
              <a:buSzPct val="100000"/>
              <a:buFont typeface="Arial"/>
              <a:buNone/>
            </a:pPr>
            <a:r>
              <a:rPr lang="pt-BR"/>
              <a:t>Identifique ideias com </a:t>
            </a:r>
            <a:r>
              <a:rPr lang="pt-BR">
                <a:solidFill>
                  <a:srgbClr val="31859B"/>
                </a:solidFill>
              </a:rPr>
              <a:t>potencial de impacto</a:t>
            </a:r>
            <a:r>
              <a:rPr lang="pt-BR"/>
              <a:t>;</a:t>
            </a:r>
            <a:endParaRPr/>
          </a:p>
          <a:p>
            <a:pPr marL="0" lvl="0" indent="0" algn="l" rtl="0">
              <a:lnSpc>
                <a:spcPct val="100000"/>
              </a:lnSpc>
              <a:spcBef>
                <a:spcPts val="496"/>
              </a:spcBef>
              <a:spcAft>
                <a:spcPts val="0"/>
              </a:spcAft>
              <a:buClr>
                <a:schemeClr val="dk1"/>
              </a:buClr>
              <a:buSzPct val="100000"/>
              <a:buFont typeface="Arial"/>
              <a:buNone/>
            </a:pPr>
            <a:r>
              <a:rPr lang="pt-BR"/>
              <a:t>Faça um </a:t>
            </a:r>
            <a:r>
              <a:rPr lang="pt-BR" i="1"/>
              <a:t>canvas</a:t>
            </a:r>
            <a:r>
              <a:rPr lang="pt-BR"/>
              <a:t>;</a:t>
            </a:r>
            <a:endParaRPr/>
          </a:p>
          <a:p>
            <a:pPr marL="0" lvl="0" indent="0" algn="l" rtl="0">
              <a:lnSpc>
                <a:spcPct val="100000"/>
              </a:lnSpc>
              <a:spcBef>
                <a:spcPts val="496"/>
              </a:spcBef>
              <a:spcAft>
                <a:spcPts val="0"/>
              </a:spcAft>
              <a:buClr>
                <a:schemeClr val="dk1"/>
              </a:buClr>
              <a:buSzPct val="100000"/>
              <a:buFont typeface="Arial"/>
              <a:buNone/>
            </a:pPr>
            <a:r>
              <a:rPr lang="pt-BR"/>
              <a:t>Entenda onde quer chegar;</a:t>
            </a:r>
            <a:endParaRPr/>
          </a:p>
          <a:p>
            <a:pPr marL="0" lvl="0" indent="0" algn="l" rtl="0">
              <a:lnSpc>
                <a:spcPct val="100000"/>
              </a:lnSpc>
              <a:spcBef>
                <a:spcPts val="496"/>
              </a:spcBef>
              <a:spcAft>
                <a:spcPts val="0"/>
              </a:spcAft>
              <a:buClr>
                <a:schemeClr val="dk1"/>
              </a:buClr>
              <a:buSzPct val="100000"/>
              <a:buFont typeface="Arial"/>
              <a:buNone/>
            </a:pPr>
            <a:r>
              <a:rPr lang="pt-BR"/>
              <a:t>Valide suas fortalezas, revise suas fraquezas (SWOT);</a:t>
            </a:r>
            <a:endParaRPr/>
          </a:p>
          <a:p>
            <a:pPr marL="0" lvl="0" indent="0" algn="l" rtl="0">
              <a:lnSpc>
                <a:spcPct val="100000"/>
              </a:lnSpc>
              <a:spcBef>
                <a:spcPts val="496"/>
              </a:spcBef>
              <a:spcAft>
                <a:spcPts val="0"/>
              </a:spcAft>
              <a:buClr>
                <a:srgbClr val="31859B"/>
              </a:buClr>
              <a:buSzPct val="100000"/>
              <a:buFont typeface="Arial"/>
              <a:buNone/>
            </a:pPr>
            <a:r>
              <a:rPr lang="pt-BR">
                <a:solidFill>
                  <a:srgbClr val="31859B"/>
                </a:solidFill>
              </a:rPr>
              <a:t>Foque em ser mais e se atreva a falhar rápido.</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607"/>
        <p:cNvGrpSpPr/>
        <p:nvPr/>
      </p:nvGrpSpPr>
      <p:grpSpPr>
        <a:xfrm>
          <a:off x="0" y="0"/>
          <a:ext cx="0" cy="0"/>
          <a:chOff x="0" y="0"/>
          <a:chExt cx="0" cy="0"/>
        </a:xfrm>
      </p:grpSpPr>
      <p:grpSp>
        <p:nvGrpSpPr>
          <p:cNvPr id="608" name="Google Shape;608;p59"/>
          <p:cNvGrpSpPr/>
          <p:nvPr/>
        </p:nvGrpSpPr>
        <p:grpSpPr>
          <a:xfrm>
            <a:off x="3788376" y="3830302"/>
            <a:ext cx="1567247" cy="246215"/>
            <a:chOff x="7919542" y="328894"/>
            <a:chExt cx="957000" cy="150345"/>
          </a:xfrm>
        </p:grpSpPr>
        <p:pic>
          <p:nvPicPr>
            <p:cNvPr id="609" name="Google Shape;609;p59"/>
            <p:cNvPicPr preferRelativeResize="0"/>
            <p:nvPr/>
          </p:nvPicPr>
          <p:blipFill rotWithShape="1">
            <a:blip r:embed="rId3">
              <a:alphaModFix/>
            </a:blip>
            <a:srcRect/>
            <a:stretch/>
          </p:blipFill>
          <p:spPr>
            <a:xfrm>
              <a:off x="7919542" y="345210"/>
              <a:ext cx="498247" cy="134029"/>
            </a:xfrm>
            <a:prstGeom prst="rect">
              <a:avLst/>
            </a:prstGeom>
            <a:noFill/>
            <a:ln>
              <a:noFill/>
            </a:ln>
          </p:spPr>
        </p:pic>
        <p:pic>
          <p:nvPicPr>
            <p:cNvPr id="610" name="Google Shape;610;p59" descr="mba.png"/>
            <p:cNvPicPr preferRelativeResize="0"/>
            <p:nvPr/>
          </p:nvPicPr>
          <p:blipFill rotWithShape="1">
            <a:blip r:embed="rId4">
              <a:alphaModFix/>
            </a:blip>
            <a:srcRect/>
            <a:stretch/>
          </p:blipFill>
          <p:spPr>
            <a:xfrm>
              <a:off x="8518622" y="328894"/>
              <a:ext cx="357920" cy="145315"/>
            </a:xfrm>
            <a:prstGeom prst="rect">
              <a:avLst/>
            </a:prstGeom>
            <a:noFill/>
            <a:ln>
              <a:noFill/>
            </a:ln>
          </p:spPr>
        </p:pic>
      </p:grpSp>
      <p:sp>
        <p:nvSpPr>
          <p:cNvPr id="611" name="Google Shape;611;p59"/>
          <p:cNvSpPr txBox="1"/>
          <p:nvPr/>
        </p:nvSpPr>
        <p:spPr>
          <a:xfrm>
            <a:off x="2228646" y="4338924"/>
            <a:ext cx="4686710" cy="440313"/>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700"/>
              <a:buFont typeface="Arial"/>
              <a:buNone/>
            </a:pPr>
            <a:r>
              <a:rPr lang="pt-BR" sz="700" b="0" i="0" u="none" strike="noStrike" cap="none">
                <a:solidFill>
                  <a:srgbClr val="A2B6C1"/>
                </a:solidFill>
                <a:latin typeface="Roboto Light"/>
                <a:ea typeface="Roboto Light"/>
                <a:cs typeface="Roboto Light"/>
                <a:sym typeface="Roboto Light"/>
              </a:rPr>
              <a:t>Copyright © 2019</a:t>
            </a:r>
            <a:endParaRPr sz="1400" b="0" i="0" u="none" strike="noStrike" cap="none">
              <a:solidFill>
                <a:srgbClr val="000000"/>
              </a:solidFill>
              <a:latin typeface="Arial"/>
              <a:ea typeface="Arial"/>
              <a:cs typeface="Arial"/>
              <a:sym typeface="Arial"/>
            </a:endParaRPr>
          </a:p>
          <a:p>
            <a:pPr marL="0" marR="0" lvl="0" indent="0" algn="ctr" rtl="0">
              <a:lnSpc>
                <a:spcPct val="110000"/>
              </a:lnSpc>
              <a:spcBef>
                <a:spcPts val="0"/>
              </a:spcBef>
              <a:spcAft>
                <a:spcPts val="0"/>
              </a:spcAft>
              <a:buClr>
                <a:srgbClr val="000000"/>
              </a:buClr>
              <a:buSzPts val="700"/>
              <a:buFont typeface="Arial"/>
              <a:buNone/>
            </a:pPr>
            <a:r>
              <a:rPr lang="pt-BR" sz="700" b="0" i="0" u="none" strike="noStrike" cap="none">
                <a:solidFill>
                  <a:srgbClr val="A2B6C1"/>
                </a:solidFill>
                <a:latin typeface="Roboto Light"/>
                <a:ea typeface="Roboto Light"/>
                <a:cs typeface="Roboto Light"/>
                <a:sym typeface="Roboto Light"/>
              </a:rPr>
              <a:t>Todos os direitos reservados. Reprodução ou divulgação total ou parcial deste documento, é expressamente proibido sem consentimento formal, por escrito, do professor/autor.</a:t>
            </a:r>
            <a:endParaRPr sz="1400" b="0" i="0" u="none" strike="noStrike" cap="none">
              <a:solidFill>
                <a:srgbClr val="000000"/>
              </a:solidFill>
              <a:latin typeface="Arial"/>
              <a:ea typeface="Arial"/>
              <a:cs typeface="Arial"/>
              <a:sym typeface="Arial"/>
            </a:endParaRPr>
          </a:p>
        </p:txBody>
      </p:sp>
      <p:sp>
        <p:nvSpPr>
          <p:cNvPr id="612" name="Google Shape;612;p59"/>
          <p:cNvSpPr txBox="1"/>
          <p:nvPr/>
        </p:nvSpPr>
        <p:spPr>
          <a:xfrm>
            <a:off x="944994" y="437220"/>
            <a:ext cx="7254011" cy="6309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pt-BR" sz="3500" b="0" i="0" u="none" strike="noStrike" cap="none">
                <a:solidFill>
                  <a:srgbClr val="626E73"/>
                </a:solidFill>
                <a:latin typeface="Arial"/>
                <a:ea typeface="Arial"/>
                <a:cs typeface="Arial"/>
                <a:sym typeface="Arial"/>
              </a:rPr>
              <a:t>OBRIGADO</a:t>
            </a:r>
            <a:endParaRPr sz="1400" b="0" i="0" u="none" strike="noStrike" cap="none">
              <a:solidFill>
                <a:srgbClr val="000000"/>
              </a:solidFill>
              <a:latin typeface="Arial"/>
              <a:ea typeface="Arial"/>
              <a:cs typeface="Arial"/>
              <a:sym typeface="Arial"/>
            </a:endParaRPr>
          </a:p>
        </p:txBody>
      </p:sp>
      <p:grpSp>
        <p:nvGrpSpPr>
          <p:cNvPr id="613" name="Google Shape;613;p59"/>
          <p:cNvGrpSpPr/>
          <p:nvPr/>
        </p:nvGrpSpPr>
        <p:grpSpPr>
          <a:xfrm>
            <a:off x="2228647" y="1551066"/>
            <a:ext cx="3944922" cy="317779"/>
            <a:chOff x="3820943" y="2220937"/>
            <a:chExt cx="2961431" cy="238555"/>
          </a:xfrm>
        </p:grpSpPr>
        <p:sp>
          <p:nvSpPr>
            <p:cNvPr id="614" name="Google Shape;614;p59"/>
            <p:cNvSpPr txBox="1"/>
            <p:nvPr/>
          </p:nvSpPr>
          <p:spPr>
            <a:xfrm>
              <a:off x="4114799" y="2220937"/>
              <a:ext cx="2667575" cy="2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26E73"/>
                </a:buClr>
                <a:buSzPts val="1465"/>
                <a:buFont typeface="Arial"/>
                <a:buNone/>
              </a:pPr>
              <a:r>
                <a:rPr lang="pt-BR" sz="1465" b="0" i="0" u="none" strike="noStrike" cap="none">
                  <a:solidFill>
                    <a:srgbClr val="626E73"/>
                  </a:solidFill>
                  <a:latin typeface="Arial"/>
                  <a:ea typeface="Arial"/>
                  <a:cs typeface="Arial"/>
                  <a:sym typeface="Arial"/>
                </a:rPr>
                <a:t>https://www.linkedin.com/in/ahirton/</a:t>
              </a:r>
              <a:endParaRPr sz="1400" b="0" i="0" u="none" strike="noStrike" cap="none">
                <a:solidFill>
                  <a:srgbClr val="000000"/>
                </a:solidFill>
                <a:latin typeface="Arial"/>
                <a:ea typeface="Arial"/>
                <a:cs typeface="Arial"/>
                <a:sym typeface="Arial"/>
              </a:endParaRPr>
            </a:p>
          </p:txBody>
        </p:sp>
        <p:pic>
          <p:nvPicPr>
            <p:cNvPr id="615" name="Google Shape;615;p59"/>
            <p:cNvPicPr preferRelativeResize="0"/>
            <p:nvPr/>
          </p:nvPicPr>
          <p:blipFill rotWithShape="1">
            <a:blip r:embed="rId5">
              <a:alphaModFix/>
            </a:blip>
            <a:srcRect/>
            <a:stretch/>
          </p:blipFill>
          <p:spPr>
            <a:xfrm>
              <a:off x="3820943" y="2227905"/>
              <a:ext cx="187665" cy="187665"/>
            </a:xfrm>
            <a:prstGeom prst="rect">
              <a:avLst/>
            </a:prstGeom>
            <a:noFill/>
            <a:ln>
              <a:noFill/>
            </a:ln>
          </p:spPr>
        </p:pic>
      </p:grpSp>
      <p:grpSp>
        <p:nvGrpSpPr>
          <p:cNvPr id="616" name="Google Shape;616;p59"/>
          <p:cNvGrpSpPr/>
          <p:nvPr/>
        </p:nvGrpSpPr>
        <p:grpSpPr>
          <a:xfrm>
            <a:off x="2228646" y="2169628"/>
            <a:ext cx="5230796" cy="317779"/>
            <a:chOff x="3820943" y="2220937"/>
            <a:chExt cx="3926730" cy="238555"/>
          </a:xfrm>
        </p:grpSpPr>
        <p:sp>
          <p:nvSpPr>
            <p:cNvPr id="617" name="Google Shape;617;p59"/>
            <p:cNvSpPr txBox="1"/>
            <p:nvPr/>
          </p:nvSpPr>
          <p:spPr>
            <a:xfrm>
              <a:off x="4114798" y="2220937"/>
              <a:ext cx="3632875" cy="2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5"/>
                <a:buFont typeface="Arial"/>
                <a:buNone/>
              </a:pPr>
              <a:r>
                <a:rPr lang="pt-BR" sz="1465" b="0" i="0" u="none" strike="noStrike" cap="none">
                  <a:solidFill>
                    <a:srgbClr val="626E73"/>
                  </a:solidFill>
                  <a:latin typeface="Arial"/>
                  <a:ea typeface="Arial"/>
                  <a:cs typeface="Arial"/>
                  <a:sym typeface="Arial"/>
                </a:rPr>
                <a:t>https://www.linkedin.com/in/teodorofelipe/</a:t>
              </a:r>
              <a:endParaRPr sz="1465" b="0" i="0" u="none" strike="noStrike" cap="none">
                <a:solidFill>
                  <a:srgbClr val="626E73"/>
                </a:solidFill>
                <a:latin typeface="Arial"/>
                <a:ea typeface="Arial"/>
                <a:cs typeface="Arial"/>
                <a:sym typeface="Arial"/>
              </a:endParaRPr>
            </a:p>
          </p:txBody>
        </p:sp>
        <p:pic>
          <p:nvPicPr>
            <p:cNvPr id="618" name="Google Shape;618;p59"/>
            <p:cNvPicPr preferRelativeResize="0"/>
            <p:nvPr/>
          </p:nvPicPr>
          <p:blipFill rotWithShape="1">
            <a:blip r:embed="rId5">
              <a:alphaModFix/>
            </a:blip>
            <a:srcRect/>
            <a:stretch/>
          </p:blipFill>
          <p:spPr>
            <a:xfrm>
              <a:off x="3820943" y="2227905"/>
              <a:ext cx="187665" cy="187665"/>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6"/>
          <p:cNvSpPr txBox="1">
            <a:spLocks noGrp="1"/>
          </p:cNvSpPr>
          <p:nvPr>
            <p:ph type="ctrTitle"/>
          </p:nvPr>
        </p:nvSpPr>
        <p:spPr>
          <a:xfrm>
            <a:off x="685800" y="1599299"/>
            <a:ext cx="7772400" cy="110354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626E73"/>
              </a:buClr>
              <a:buSzPts val="3500"/>
              <a:buFont typeface="Arial"/>
              <a:buNone/>
            </a:pPr>
            <a:r>
              <a:rPr lang="pt-BR" sz="3500">
                <a:solidFill>
                  <a:srgbClr val="626E73"/>
                </a:solidFill>
                <a:latin typeface="Arial"/>
                <a:ea typeface="Arial"/>
                <a:cs typeface="Arial"/>
                <a:sym typeface="Arial"/>
              </a:rPr>
              <a:t>ESCALA DE MATURIDADE</a:t>
            </a:r>
            <a:br>
              <a:rPr lang="pt-BR" sz="3500">
                <a:solidFill>
                  <a:srgbClr val="626E73"/>
                </a:solidFill>
                <a:latin typeface="Arial"/>
                <a:ea typeface="Arial"/>
                <a:cs typeface="Arial"/>
                <a:sym typeface="Arial"/>
              </a:rPr>
            </a:br>
            <a:r>
              <a:rPr lang="pt-BR" sz="3500">
                <a:solidFill>
                  <a:srgbClr val="626E73"/>
                </a:solidFill>
                <a:latin typeface="Arial"/>
                <a:ea typeface="Arial"/>
                <a:cs typeface="Arial"/>
                <a:sym typeface="Arial"/>
              </a:rPr>
              <a:t>EM DX</a:t>
            </a:r>
            <a:endParaRPr/>
          </a:p>
        </p:txBody>
      </p:sp>
      <p:sp>
        <p:nvSpPr>
          <p:cNvPr id="139" name="Google Shape;139;p6"/>
          <p:cNvSpPr txBox="1">
            <a:spLocks noGrp="1"/>
          </p:cNvSpPr>
          <p:nvPr>
            <p:ph type="subTitle" idx="1"/>
          </p:nvPr>
        </p:nvSpPr>
        <p:spPr>
          <a:xfrm>
            <a:off x="1371600" y="3841274"/>
            <a:ext cx="6400800" cy="1315667"/>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88888"/>
              </a:buClr>
              <a:buSzPts val="1400"/>
              <a:buNone/>
            </a:pPr>
            <a:r>
              <a:rPr lang="pt-BR" sz="1400" u="sng">
                <a:solidFill>
                  <a:schemeClr val="hlink"/>
                </a:solidFill>
                <a:hlinkClick r:id="rId3"/>
              </a:rPr>
              <a:t>https://www.idc.com/itexecutive/planning-guides/maturity-assessment</a:t>
            </a:r>
            <a:r>
              <a:rPr lang="pt-BR" sz="1400"/>
              <a:t> </a:t>
            </a:r>
            <a:endParaRPr/>
          </a:p>
          <a:p>
            <a:pPr marL="0" lvl="0" indent="0" algn="ctr" rtl="0">
              <a:lnSpc>
                <a:spcPct val="100000"/>
              </a:lnSpc>
              <a:spcBef>
                <a:spcPts val="640"/>
              </a:spcBef>
              <a:spcAft>
                <a:spcPts val="0"/>
              </a:spcAft>
              <a:buClr>
                <a:srgbClr val="888888"/>
              </a:buClr>
              <a:buSzPts val="3200"/>
              <a:buNone/>
            </a:pPr>
            <a:endParaRPr/>
          </a:p>
        </p:txBody>
      </p:sp>
      <p:sp>
        <p:nvSpPr>
          <p:cNvPr id="140" name="Google Shape;140;p6"/>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sz="1200" b="0" i="0" u="none" strike="noStrike" cap="none">
              <a:solidFill>
                <a:srgbClr val="888888"/>
              </a:solidFill>
              <a:latin typeface="Calibri"/>
              <a:ea typeface="Calibri"/>
              <a:cs typeface="Calibri"/>
              <a:sym typeface="Calibri"/>
            </a:endParaRPr>
          </a:p>
        </p:txBody>
      </p:sp>
      <p:sp>
        <p:nvSpPr>
          <p:cNvPr id="141" name="Google Shape;141;p6"/>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sz="1200" b="0" i="0" u="none" strike="noStrike" cap="none">
                <a:solidFill>
                  <a:srgbClr val="888888"/>
                </a:solidFill>
                <a:latin typeface="Calibri"/>
                <a:ea typeface="Calibri"/>
                <a:cs typeface="Calibri"/>
                <a:sym typeface="Calibri"/>
              </a:rPr>
              <a:t>6</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60"/>
          <p:cNvPicPr preferRelativeResize="0"/>
          <p:nvPr/>
        </p:nvPicPr>
        <p:blipFill rotWithShape="1">
          <a:blip r:embed="rId3">
            <a:alphaModFix/>
          </a:blip>
          <a:srcRect/>
          <a:stretch/>
        </p:blipFill>
        <p:spPr>
          <a:xfrm>
            <a:off x="0" y="2"/>
            <a:ext cx="9144000" cy="5148263"/>
          </a:xfrm>
          <a:prstGeom prst="rect">
            <a:avLst/>
          </a:prstGeom>
          <a:noFill/>
          <a:ln>
            <a:noFill/>
          </a:ln>
        </p:spPr>
      </p:pic>
      <p:pic>
        <p:nvPicPr>
          <p:cNvPr id="625" name="Google Shape;625;p60"/>
          <p:cNvPicPr preferRelativeResize="0"/>
          <p:nvPr/>
        </p:nvPicPr>
        <p:blipFill rotWithShape="1">
          <a:blip r:embed="rId4">
            <a:alphaModFix/>
          </a:blip>
          <a:srcRect/>
          <a:stretch/>
        </p:blipFill>
        <p:spPr>
          <a:xfrm>
            <a:off x="222252" y="209197"/>
            <a:ext cx="8699498" cy="4708684"/>
          </a:xfrm>
          <a:prstGeom prst="rect">
            <a:avLst/>
          </a:prstGeom>
          <a:noFill/>
          <a:ln>
            <a:noFill/>
          </a:ln>
        </p:spPr>
      </p:pic>
      <p:pic>
        <p:nvPicPr>
          <p:cNvPr id="626" name="Google Shape;626;p60"/>
          <p:cNvPicPr preferRelativeResize="0"/>
          <p:nvPr/>
        </p:nvPicPr>
        <p:blipFill rotWithShape="1">
          <a:blip r:embed="rId5">
            <a:alphaModFix/>
          </a:blip>
          <a:srcRect/>
          <a:stretch/>
        </p:blipFill>
        <p:spPr>
          <a:xfrm>
            <a:off x="2969542" y="2140690"/>
            <a:ext cx="3204916" cy="8621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pt-BR">
                <a:solidFill>
                  <a:srgbClr val="888888"/>
                </a:solidFill>
              </a:rPr>
              <a:t>Fonte: IDC</a:t>
            </a:r>
            <a:endParaRPr/>
          </a:p>
        </p:txBody>
      </p:sp>
      <p:sp>
        <p:nvSpPr>
          <p:cNvPr id="148" name="Google Shape;148;p7"/>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solidFill>
                  <a:srgbClr val="888888"/>
                </a:solidFill>
              </a:rPr>
              <a:t>7</a:t>
            </a:fld>
            <a:endParaRPr>
              <a:solidFill>
                <a:srgbClr val="888888"/>
              </a:solidFill>
            </a:endParaRPr>
          </a:p>
        </p:txBody>
      </p:sp>
      <p:sp>
        <p:nvSpPr>
          <p:cNvPr id="149" name="Google Shape;149;p7"/>
          <p:cNvSpPr txBox="1"/>
          <p:nvPr/>
        </p:nvSpPr>
        <p:spPr>
          <a:xfrm>
            <a:off x="707231" y="2745580"/>
            <a:ext cx="5067927" cy="13388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pt-BR" sz="1350" b="0" i="0" u="none" strike="noStrike" cap="none">
                <a:solidFill>
                  <a:schemeClr val="dk1"/>
                </a:solidFill>
                <a:latin typeface="Calibri"/>
                <a:ea typeface="Calibri"/>
                <a:cs typeface="Calibri"/>
                <a:sym typeface="Calibri"/>
              </a:rPr>
              <a:t>As metas de gestão para DX são mal definidas e eventualmente caóticas. O sucesso muitas vezes depende do esforço individual, e os benefícios não são amplamente compartilhados dentro do negócio. As iniciativas de negócios digitais e TI estão desconectadas e mal alinhadas com a estratégia corporativa e não focadas na experiência do cliente.</a:t>
            </a:r>
            <a:endParaRPr sz="1350" b="0" i="0" u="none" strike="noStrike" cap="none">
              <a:solidFill>
                <a:schemeClr val="dk1"/>
              </a:solidFill>
              <a:latin typeface="Calibri"/>
              <a:ea typeface="Calibri"/>
              <a:cs typeface="Calibri"/>
              <a:sym typeface="Calibri"/>
            </a:endParaRPr>
          </a:p>
        </p:txBody>
      </p:sp>
      <p:pic>
        <p:nvPicPr>
          <p:cNvPr id="150" name="Google Shape;150;p7"/>
          <p:cNvPicPr preferRelativeResize="0"/>
          <p:nvPr/>
        </p:nvPicPr>
        <p:blipFill rotWithShape="1">
          <a:blip r:embed="rId3">
            <a:alphaModFix/>
          </a:blip>
          <a:srcRect/>
          <a:stretch/>
        </p:blipFill>
        <p:spPr>
          <a:xfrm>
            <a:off x="707231" y="1450181"/>
            <a:ext cx="1328738" cy="571500"/>
          </a:xfrm>
          <a:prstGeom prst="rect">
            <a:avLst/>
          </a:prstGeom>
          <a:noFill/>
          <a:ln>
            <a:noFill/>
          </a:ln>
        </p:spPr>
      </p:pic>
      <p:pic>
        <p:nvPicPr>
          <p:cNvPr id="151" name="Google Shape;151;p7"/>
          <p:cNvPicPr preferRelativeResize="0"/>
          <p:nvPr/>
        </p:nvPicPr>
        <p:blipFill rotWithShape="1">
          <a:blip r:embed="rId4">
            <a:alphaModFix/>
          </a:blip>
          <a:srcRect/>
          <a:stretch/>
        </p:blipFill>
        <p:spPr>
          <a:xfrm>
            <a:off x="2266014" y="1450181"/>
            <a:ext cx="1328738" cy="571500"/>
          </a:xfrm>
          <a:prstGeom prst="rect">
            <a:avLst/>
          </a:prstGeom>
          <a:noFill/>
          <a:ln>
            <a:noFill/>
          </a:ln>
        </p:spPr>
      </p:pic>
      <p:pic>
        <p:nvPicPr>
          <p:cNvPr id="152" name="Google Shape;152;p7"/>
          <p:cNvPicPr preferRelativeResize="0"/>
          <p:nvPr/>
        </p:nvPicPr>
        <p:blipFill rotWithShape="1">
          <a:blip r:embed="rId5">
            <a:alphaModFix/>
          </a:blip>
          <a:srcRect/>
          <a:stretch/>
        </p:blipFill>
        <p:spPr>
          <a:xfrm>
            <a:off x="3824797" y="1450181"/>
            <a:ext cx="1328738" cy="571500"/>
          </a:xfrm>
          <a:prstGeom prst="rect">
            <a:avLst/>
          </a:prstGeom>
          <a:noFill/>
          <a:ln>
            <a:noFill/>
          </a:ln>
        </p:spPr>
      </p:pic>
      <p:pic>
        <p:nvPicPr>
          <p:cNvPr id="153" name="Google Shape;153;p7"/>
          <p:cNvPicPr preferRelativeResize="0"/>
          <p:nvPr/>
        </p:nvPicPr>
        <p:blipFill rotWithShape="1">
          <a:blip r:embed="rId6">
            <a:alphaModFix/>
          </a:blip>
          <a:srcRect/>
          <a:stretch/>
        </p:blipFill>
        <p:spPr>
          <a:xfrm>
            <a:off x="5383579" y="1450181"/>
            <a:ext cx="1328738" cy="571500"/>
          </a:xfrm>
          <a:prstGeom prst="rect">
            <a:avLst/>
          </a:prstGeom>
          <a:noFill/>
          <a:ln>
            <a:noFill/>
          </a:ln>
        </p:spPr>
      </p:pic>
      <p:pic>
        <p:nvPicPr>
          <p:cNvPr id="154" name="Google Shape;154;p7"/>
          <p:cNvPicPr preferRelativeResize="0"/>
          <p:nvPr/>
        </p:nvPicPr>
        <p:blipFill rotWithShape="1">
          <a:blip r:embed="rId7">
            <a:alphaModFix/>
          </a:blip>
          <a:srcRect/>
          <a:stretch/>
        </p:blipFill>
        <p:spPr>
          <a:xfrm>
            <a:off x="6942363" y="1450181"/>
            <a:ext cx="1328738" cy="571500"/>
          </a:xfrm>
          <a:prstGeom prst="rect">
            <a:avLst/>
          </a:prstGeom>
          <a:noFill/>
          <a:ln>
            <a:noFill/>
          </a:ln>
        </p:spPr>
      </p:pic>
      <p:sp>
        <p:nvSpPr>
          <p:cNvPr id="155" name="Google Shape;155;p7"/>
          <p:cNvSpPr txBox="1"/>
          <p:nvPr/>
        </p:nvSpPr>
        <p:spPr>
          <a:xfrm>
            <a:off x="1010653" y="1053186"/>
            <a:ext cx="721895"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AD HOC</a:t>
            </a:r>
            <a:endParaRPr sz="1400" b="0" i="0" u="none" strike="noStrike" cap="none">
              <a:solidFill>
                <a:srgbClr val="000000"/>
              </a:solidFill>
              <a:latin typeface="Arial"/>
              <a:ea typeface="Arial"/>
              <a:cs typeface="Arial"/>
              <a:sym typeface="Arial"/>
            </a:endParaRPr>
          </a:p>
        </p:txBody>
      </p:sp>
      <p:sp>
        <p:nvSpPr>
          <p:cNvPr id="156" name="Google Shape;156;p7"/>
          <p:cNvSpPr txBox="1"/>
          <p:nvPr/>
        </p:nvSpPr>
        <p:spPr>
          <a:xfrm>
            <a:off x="2253983" y="1053186"/>
            <a:ext cx="1356678"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OPPORTUNISTIC</a:t>
            </a:r>
            <a:endParaRPr sz="1400" b="0" i="0" u="none" strike="noStrike" cap="none">
              <a:solidFill>
                <a:srgbClr val="000000"/>
              </a:solidFill>
              <a:latin typeface="Arial"/>
              <a:ea typeface="Arial"/>
              <a:cs typeface="Arial"/>
              <a:sym typeface="Arial"/>
            </a:endParaRPr>
          </a:p>
        </p:txBody>
      </p:sp>
      <p:sp>
        <p:nvSpPr>
          <p:cNvPr id="157" name="Google Shape;157;p7"/>
          <p:cNvSpPr txBox="1"/>
          <p:nvPr/>
        </p:nvSpPr>
        <p:spPr>
          <a:xfrm>
            <a:off x="3907631" y="1053186"/>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REPEATABLE</a:t>
            </a:r>
            <a:endParaRPr sz="1350" b="0" i="0" u="none" strike="noStrike" cap="none">
              <a:solidFill>
                <a:schemeClr val="dk1"/>
              </a:solidFill>
              <a:latin typeface="Calibri"/>
              <a:ea typeface="Calibri"/>
              <a:cs typeface="Calibri"/>
              <a:sym typeface="Calibri"/>
            </a:endParaRPr>
          </a:p>
        </p:txBody>
      </p:sp>
      <p:sp>
        <p:nvSpPr>
          <p:cNvPr id="158" name="Google Shape;158;p7"/>
          <p:cNvSpPr txBox="1"/>
          <p:nvPr/>
        </p:nvSpPr>
        <p:spPr>
          <a:xfrm>
            <a:off x="5466414" y="1053186"/>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MANAGED</a:t>
            </a:r>
            <a:endParaRPr sz="1350" b="0" i="0" u="none" strike="noStrike" cap="none">
              <a:solidFill>
                <a:schemeClr val="dk1"/>
              </a:solidFill>
              <a:latin typeface="Calibri"/>
              <a:ea typeface="Calibri"/>
              <a:cs typeface="Calibri"/>
              <a:sym typeface="Calibri"/>
            </a:endParaRPr>
          </a:p>
        </p:txBody>
      </p:sp>
      <p:sp>
        <p:nvSpPr>
          <p:cNvPr id="159" name="Google Shape;159;p7"/>
          <p:cNvSpPr txBox="1"/>
          <p:nvPr/>
        </p:nvSpPr>
        <p:spPr>
          <a:xfrm>
            <a:off x="7025197" y="1065081"/>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OPTIMIZED</a:t>
            </a:r>
            <a:endParaRPr sz="1350" b="0" i="0" u="none" strike="noStrike" cap="none">
              <a:solidFill>
                <a:schemeClr val="dk1"/>
              </a:solidFill>
              <a:latin typeface="Calibri"/>
              <a:ea typeface="Calibri"/>
              <a:cs typeface="Calibri"/>
              <a:sym typeface="Calibri"/>
            </a:endParaRPr>
          </a:p>
        </p:txBody>
      </p:sp>
      <p:sp>
        <p:nvSpPr>
          <p:cNvPr id="160" name="Google Shape;160;p7"/>
          <p:cNvSpPr/>
          <p:nvPr/>
        </p:nvSpPr>
        <p:spPr>
          <a:xfrm>
            <a:off x="1203158" y="2165058"/>
            <a:ext cx="312821" cy="409073"/>
          </a:xfrm>
          <a:prstGeom prst="downArrow">
            <a:avLst>
              <a:gd name="adj1" fmla="val 50000"/>
              <a:gd name="adj2" fmla="val 50000"/>
            </a:avLst>
          </a:prstGeom>
          <a:solidFill>
            <a:srgbClr val="237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8"/>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pt-BR">
                <a:solidFill>
                  <a:srgbClr val="888888"/>
                </a:solidFill>
              </a:rPr>
              <a:t>Fonte: IDC</a:t>
            </a:r>
            <a:endParaRPr/>
          </a:p>
        </p:txBody>
      </p:sp>
      <p:sp>
        <p:nvSpPr>
          <p:cNvPr id="167" name="Google Shape;167;p8"/>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solidFill>
                  <a:srgbClr val="888888"/>
                </a:solidFill>
              </a:rPr>
              <a:t>8</a:t>
            </a:fld>
            <a:endParaRPr>
              <a:solidFill>
                <a:srgbClr val="888888"/>
              </a:solidFill>
            </a:endParaRPr>
          </a:p>
        </p:txBody>
      </p:sp>
      <p:sp>
        <p:nvSpPr>
          <p:cNvPr id="168" name="Google Shape;168;p8"/>
          <p:cNvSpPr txBox="1"/>
          <p:nvPr/>
        </p:nvSpPr>
        <p:spPr>
          <a:xfrm>
            <a:off x="2194918" y="2606241"/>
            <a:ext cx="4517399"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pt-BR" sz="1350" b="0" i="0" u="none" strike="noStrike" cap="none">
                <a:solidFill>
                  <a:schemeClr val="dk1"/>
                </a:solidFill>
                <a:latin typeface="Calibri"/>
                <a:ea typeface="Calibri"/>
                <a:cs typeface="Calibri"/>
                <a:sym typeface="Calibri"/>
              </a:rPr>
              <a:t>As capacidades básicas estão estabelecidas. As disciplinas necessárias para DX estão em vigor para repetir sucessos anteriores em iniciativas semelhantes. O negócio está para trás dos seus pares. A empresa identificou a necessidade de aprimorar digitalmente as estratégias de negócios, mas a execução é baseada em projetos isolados e o progresso não é previsível nem repetível.</a:t>
            </a:r>
            <a:br>
              <a:rPr lang="pt-BR" sz="1350" b="0" i="0" u="none" strike="noStrike" cap="none">
                <a:solidFill>
                  <a:schemeClr val="dk1"/>
                </a:solidFill>
                <a:latin typeface="Calibri"/>
                <a:ea typeface="Calibri"/>
                <a:cs typeface="Calibri"/>
                <a:sym typeface="Calibri"/>
              </a:rPr>
            </a:br>
            <a:endParaRPr sz="1350" b="0" i="0" u="none" strike="noStrike" cap="none">
              <a:solidFill>
                <a:schemeClr val="dk1"/>
              </a:solidFill>
              <a:latin typeface="Calibri"/>
              <a:ea typeface="Calibri"/>
              <a:cs typeface="Calibri"/>
              <a:sym typeface="Calibri"/>
            </a:endParaRPr>
          </a:p>
        </p:txBody>
      </p:sp>
      <p:pic>
        <p:nvPicPr>
          <p:cNvPr id="169" name="Google Shape;169;p8"/>
          <p:cNvPicPr preferRelativeResize="0"/>
          <p:nvPr/>
        </p:nvPicPr>
        <p:blipFill rotWithShape="1">
          <a:blip r:embed="rId3">
            <a:alphaModFix/>
          </a:blip>
          <a:srcRect/>
          <a:stretch/>
        </p:blipFill>
        <p:spPr>
          <a:xfrm>
            <a:off x="707231" y="1450181"/>
            <a:ext cx="1328738" cy="571500"/>
          </a:xfrm>
          <a:prstGeom prst="rect">
            <a:avLst/>
          </a:prstGeom>
          <a:noFill/>
          <a:ln>
            <a:noFill/>
          </a:ln>
        </p:spPr>
      </p:pic>
      <p:pic>
        <p:nvPicPr>
          <p:cNvPr id="170" name="Google Shape;170;p8"/>
          <p:cNvPicPr preferRelativeResize="0"/>
          <p:nvPr/>
        </p:nvPicPr>
        <p:blipFill rotWithShape="1">
          <a:blip r:embed="rId4">
            <a:alphaModFix/>
          </a:blip>
          <a:srcRect/>
          <a:stretch/>
        </p:blipFill>
        <p:spPr>
          <a:xfrm>
            <a:off x="2266014" y="1450181"/>
            <a:ext cx="1328738" cy="571500"/>
          </a:xfrm>
          <a:prstGeom prst="rect">
            <a:avLst/>
          </a:prstGeom>
          <a:noFill/>
          <a:ln>
            <a:noFill/>
          </a:ln>
        </p:spPr>
      </p:pic>
      <p:pic>
        <p:nvPicPr>
          <p:cNvPr id="171" name="Google Shape;171;p8"/>
          <p:cNvPicPr preferRelativeResize="0"/>
          <p:nvPr/>
        </p:nvPicPr>
        <p:blipFill rotWithShape="1">
          <a:blip r:embed="rId5">
            <a:alphaModFix/>
          </a:blip>
          <a:srcRect/>
          <a:stretch/>
        </p:blipFill>
        <p:spPr>
          <a:xfrm>
            <a:off x="3824797" y="1450181"/>
            <a:ext cx="1328738" cy="571500"/>
          </a:xfrm>
          <a:prstGeom prst="rect">
            <a:avLst/>
          </a:prstGeom>
          <a:noFill/>
          <a:ln>
            <a:noFill/>
          </a:ln>
        </p:spPr>
      </p:pic>
      <p:pic>
        <p:nvPicPr>
          <p:cNvPr id="172" name="Google Shape;172;p8"/>
          <p:cNvPicPr preferRelativeResize="0"/>
          <p:nvPr/>
        </p:nvPicPr>
        <p:blipFill rotWithShape="1">
          <a:blip r:embed="rId6">
            <a:alphaModFix/>
          </a:blip>
          <a:srcRect/>
          <a:stretch/>
        </p:blipFill>
        <p:spPr>
          <a:xfrm>
            <a:off x="5383579" y="1450181"/>
            <a:ext cx="1328738" cy="571500"/>
          </a:xfrm>
          <a:prstGeom prst="rect">
            <a:avLst/>
          </a:prstGeom>
          <a:noFill/>
          <a:ln>
            <a:noFill/>
          </a:ln>
        </p:spPr>
      </p:pic>
      <p:pic>
        <p:nvPicPr>
          <p:cNvPr id="173" name="Google Shape;173;p8"/>
          <p:cNvPicPr preferRelativeResize="0"/>
          <p:nvPr/>
        </p:nvPicPr>
        <p:blipFill rotWithShape="1">
          <a:blip r:embed="rId7">
            <a:alphaModFix/>
          </a:blip>
          <a:srcRect/>
          <a:stretch/>
        </p:blipFill>
        <p:spPr>
          <a:xfrm>
            <a:off x="6942363" y="1450181"/>
            <a:ext cx="1328738" cy="571500"/>
          </a:xfrm>
          <a:prstGeom prst="rect">
            <a:avLst/>
          </a:prstGeom>
          <a:noFill/>
          <a:ln>
            <a:noFill/>
          </a:ln>
        </p:spPr>
      </p:pic>
      <p:sp>
        <p:nvSpPr>
          <p:cNvPr id="174" name="Google Shape;174;p8"/>
          <p:cNvSpPr txBox="1"/>
          <p:nvPr/>
        </p:nvSpPr>
        <p:spPr>
          <a:xfrm>
            <a:off x="1010653" y="1053186"/>
            <a:ext cx="721895"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AD HOC</a:t>
            </a:r>
            <a:endParaRPr sz="1400" b="0" i="0" u="none" strike="noStrike" cap="none">
              <a:solidFill>
                <a:srgbClr val="000000"/>
              </a:solidFill>
              <a:latin typeface="Arial"/>
              <a:ea typeface="Arial"/>
              <a:cs typeface="Arial"/>
              <a:sym typeface="Arial"/>
            </a:endParaRPr>
          </a:p>
        </p:txBody>
      </p:sp>
      <p:sp>
        <p:nvSpPr>
          <p:cNvPr id="175" name="Google Shape;175;p8"/>
          <p:cNvSpPr txBox="1"/>
          <p:nvPr/>
        </p:nvSpPr>
        <p:spPr>
          <a:xfrm>
            <a:off x="2253983" y="1053186"/>
            <a:ext cx="1356678"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OPPORTUNISTIC</a:t>
            </a:r>
            <a:endParaRPr sz="1400" b="0" i="0" u="none" strike="noStrike" cap="none">
              <a:solidFill>
                <a:srgbClr val="000000"/>
              </a:solidFill>
              <a:latin typeface="Arial"/>
              <a:ea typeface="Arial"/>
              <a:cs typeface="Arial"/>
              <a:sym typeface="Arial"/>
            </a:endParaRPr>
          </a:p>
        </p:txBody>
      </p:sp>
      <p:sp>
        <p:nvSpPr>
          <p:cNvPr id="176" name="Google Shape;176;p8"/>
          <p:cNvSpPr txBox="1"/>
          <p:nvPr/>
        </p:nvSpPr>
        <p:spPr>
          <a:xfrm>
            <a:off x="3907631" y="1053186"/>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REPEATABLE</a:t>
            </a:r>
            <a:endParaRPr sz="1350" b="0" i="0" u="none" strike="noStrike" cap="none">
              <a:solidFill>
                <a:schemeClr val="dk1"/>
              </a:solidFill>
              <a:latin typeface="Calibri"/>
              <a:ea typeface="Calibri"/>
              <a:cs typeface="Calibri"/>
              <a:sym typeface="Calibri"/>
            </a:endParaRPr>
          </a:p>
        </p:txBody>
      </p:sp>
      <p:sp>
        <p:nvSpPr>
          <p:cNvPr id="177" name="Google Shape;177;p8"/>
          <p:cNvSpPr txBox="1"/>
          <p:nvPr/>
        </p:nvSpPr>
        <p:spPr>
          <a:xfrm>
            <a:off x="5466414" y="1053186"/>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MANAGED</a:t>
            </a:r>
            <a:endParaRPr sz="1350" b="0" i="0" u="none" strike="noStrike" cap="none">
              <a:solidFill>
                <a:schemeClr val="dk1"/>
              </a:solidFill>
              <a:latin typeface="Calibri"/>
              <a:ea typeface="Calibri"/>
              <a:cs typeface="Calibri"/>
              <a:sym typeface="Calibri"/>
            </a:endParaRPr>
          </a:p>
        </p:txBody>
      </p:sp>
      <p:sp>
        <p:nvSpPr>
          <p:cNvPr id="178" name="Google Shape;178;p8"/>
          <p:cNvSpPr txBox="1"/>
          <p:nvPr/>
        </p:nvSpPr>
        <p:spPr>
          <a:xfrm>
            <a:off x="7025197" y="1065081"/>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OPTIMIZED</a:t>
            </a:r>
            <a:endParaRPr sz="1350" b="0" i="0" u="none" strike="noStrike" cap="none">
              <a:solidFill>
                <a:schemeClr val="dk1"/>
              </a:solidFill>
              <a:latin typeface="Calibri"/>
              <a:ea typeface="Calibri"/>
              <a:cs typeface="Calibri"/>
              <a:sym typeface="Calibri"/>
            </a:endParaRPr>
          </a:p>
        </p:txBody>
      </p:sp>
      <p:sp>
        <p:nvSpPr>
          <p:cNvPr id="179" name="Google Shape;179;p8"/>
          <p:cNvSpPr/>
          <p:nvPr/>
        </p:nvSpPr>
        <p:spPr>
          <a:xfrm>
            <a:off x="2773972" y="2165058"/>
            <a:ext cx="312821" cy="409073"/>
          </a:xfrm>
          <a:prstGeom prst="downArrow">
            <a:avLst>
              <a:gd name="adj1" fmla="val 50000"/>
              <a:gd name="adj2" fmla="val 50000"/>
            </a:avLst>
          </a:prstGeom>
          <a:solidFill>
            <a:srgbClr val="0396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9"/>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pt-BR">
                <a:solidFill>
                  <a:srgbClr val="888888"/>
                </a:solidFill>
              </a:rPr>
              <a:t>Fonte: IDC</a:t>
            </a:r>
            <a:endParaRPr/>
          </a:p>
        </p:txBody>
      </p:sp>
      <p:sp>
        <p:nvSpPr>
          <p:cNvPr id="186" name="Google Shape;186;p9"/>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pt-BR">
                <a:solidFill>
                  <a:srgbClr val="888888"/>
                </a:solidFill>
              </a:rPr>
              <a:t>9</a:t>
            </a:fld>
            <a:endParaRPr>
              <a:solidFill>
                <a:srgbClr val="888888"/>
              </a:solidFill>
            </a:endParaRPr>
          </a:p>
        </p:txBody>
      </p:sp>
      <p:sp>
        <p:nvSpPr>
          <p:cNvPr id="187" name="Google Shape;187;p9"/>
          <p:cNvSpPr txBox="1"/>
          <p:nvPr/>
        </p:nvSpPr>
        <p:spPr>
          <a:xfrm>
            <a:off x="3763735" y="2574131"/>
            <a:ext cx="3527402" cy="23775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pt-BR" sz="1350" b="0" i="0" u="none" strike="noStrike" cap="none">
                <a:solidFill>
                  <a:schemeClr val="dk1"/>
                </a:solidFill>
                <a:latin typeface="Calibri"/>
                <a:ea typeface="Calibri"/>
                <a:cs typeface="Calibri"/>
                <a:sym typeface="Calibri"/>
              </a:rPr>
              <a:t>As metas de TI empresarial estão alinhadas no nível corporativo à estratégia de curto prazo e incluem iniciativas digitais de produtos e experiências de clientes, mas ainda não focadas no potencial disruptivo das iniciativas digitais. Os recursos são documentados, padronizados e integrados em nível corporativo. DX é um objetivo estratégico de negócios. O negócio está em pé de igualdade com os concorrentes e pares.</a:t>
            </a:r>
            <a:br>
              <a:rPr lang="pt-BR" sz="1350" b="0" i="0" u="none" strike="noStrike" cap="none">
                <a:solidFill>
                  <a:schemeClr val="dk1"/>
                </a:solidFill>
                <a:latin typeface="Calibri"/>
                <a:ea typeface="Calibri"/>
                <a:cs typeface="Calibri"/>
                <a:sym typeface="Calibri"/>
              </a:rPr>
            </a:br>
            <a:endParaRPr sz="1350" b="0" i="0" u="none" strike="noStrike" cap="none">
              <a:solidFill>
                <a:schemeClr val="dk1"/>
              </a:solidFill>
              <a:latin typeface="Calibri"/>
              <a:ea typeface="Calibri"/>
              <a:cs typeface="Calibri"/>
              <a:sym typeface="Calibri"/>
            </a:endParaRPr>
          </a:p>
        </p:txBody>
      </p:sp>
      <p:pic>
        <p:nvPicPr>
          <p:cNvPr id="188" name="Google Shape;188;p9"/>
          <p:cNvPicPr preferRelativeResize="0"/>
          <p:nvPr/>
        </p:nvPicPr>
        <p:blipFill rotWithShape="1">
          <a:blip r:embed="rId3">
            <a:alphaModFix/>
          </a:blip>
          <a:srcRect/>
          <a:stretch/>
        </p:blipFill>
        <p:spPr>
          <a:xfrm>
            <a:off x="707231" y="1450181"/>
            <a:ext cx="1328738" cy="571500"/>
          </a:xfrm>
          <a:prstGeom prst="rect">
            <a:avLst/>
          </a:prstGeom>
          <a:noFill/>
          <a:ln>
            <a:noFill/>
          </a:ln>
        </p:spPr>
      </p:pic>
      <p:pic>
        <p:nvPicPr>
          <p:cNvPr id="189" name="Google Shape;189;p9"/>
          <p:cNvPicPr preferRelativeResize="0"/>
          <p:nvPr/>
        </p:nvPicPr>
        <p:blipFill rotWithShape="1">
          <a:blip r:embed="rId4">
            <a:alphaModFix/>
          </a:blip>
          <a:srcRect/>
          <a:stretch/>
        </p:blipFill>
        <p:spPr>
          <a:xfrm>
            <a:off x="2266014" y="1450181"/>
            <a:ext cx="1328738" cy="571500"/>
          </a:xfrm>
          <a:prstGeom prst="rect">
            <a:avLst/>
          </a:prstGeom>
          <a:noFill/>
          <a:ln>
            <a:noFill/>
          </a:ln>
        </p:spPr>
      </p:pic>
      <p:pic>
        <p:nvPicPr>
          <p:cNvPr id="190" name="Google Shape;190;p9"/>
          <p:cNvPicPr preferRelativeResize="0"/>
          <p:nvPr/>
        </p:nvPicPr>
        <p:blipFill rotWithShape="1">
          <a:blip r:embed="rId5">
            <a:alphaModFix/>
          </a:blip>
          <a:srcRect/>
          <a:stretch/>
        </p:blipFill>
        <p:spPr>
          <a:xfrm>
            <a:off x="3824797" y="1450181"/>
            <a:ext cx="1328738" cy="571500"/>
          </a:xfrm>
          <a:prstGeom prst="rect">
            <a:avLst/>
          </a:prstGeom>
          <a:noFill/>
          <a:ln>
            <a:noFill/>
          </a:ln>
        </p:spPr>
      </p:pic>
      <p:pic>
        <p:nvPicPr>
          <p:cNvPr id="191" name="Google Shape;191;p9"/>
          <p:cNvPicPr preferRelativeResize="0"/>
          <p:nvPr/>
        </p:nvPicPr>
        <p:blipFill rotWithShape="1">
          <a:blip r:embed="rId6">
            <a:alphaModFix/>
          </a:blip>
          <a:srcRect/>
          <a:stretch/>
        </p:blipFill>
        <p:spPr>
          <a:xfrm>
            <a:off x="5383579" y="1450181"/>
            <a:ext cx="1328738" cy="571500"/>
          </a:xfrm>
          <a:prstGeom prst="rect">
            <a:avLst/>
          </a:prstGeom>
          <a:noFill/>
          <a:ln>
            <a:noFill/>
          </a:ln>
        </p:spPr>
      </p:pic>
      <p:pic>
        <p:nvPicPr>
          <p:cNvPr id="192" name="Google Shape;192;p9"/>
          <p:cNvPicPr preferRelativeResize="0"/>
          <p:nvPr/>
        </p:nvPicPr>
        <p:blipFill rotWithShape="1">
          <a:blip r:embed="rId7">
            <a:alphaModFix/>
          </a:blip>
          <a:srcRect/>
          <a:stretch/>
        </p:blipFill>
        <p:spPr>
          <a:xfrm>
            <a:off x="6942363" y="1450181"/>
            <a:ext cx="1328738" cy="571500"/>
          </a:xfrm>
          <a:prstGeom prst="rect">
            <a:avLst/>
          </a:prstGeom>
          <a:noFill/>
          <a:ln>
            <a:noFill/>
          </a:ln>
        </p:spPr>
      </p:pic>
      <p:sp>
        <p:nvSpPr>
          <p:cNvPr id="193" name="Google Shape;193;p9"/>
          <p:cNvSpPr txBox="1"/>
          <p:nvPr/>
        </p:nvSpPr>
        <p:spPr>
          <a:xfrm>
            <a:off x="1010653" y="1053186"/>
            <a:ext cx="721895"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AD HOC</a:t>
            </a:r>
            <a:endParaRPr sz="1400" b="0" i="0" u="none" strike="noStrike" cap="none">
              <a:solidFill>
                <a:srgbClr val="000000"/>
              </a:solidFill>
              <a:latin typeface="Arial"/>
              <a:ea typeface="Arial"/>
              <a:cs typeface="Arial"/>
              <a:sym typeface="Arial"/>
            </a:endParaRPr>
          </a:p>
        </p:txBody>
      </p:sp>
      <p:sp>
        <p:nvSpPr>
          <p:cNvPr id="194" name="Google Shape;194;p9"/>
          <p:cNvSpPr txBox="1"/>
          <p:nvPr/>
        </p:nvSpPr>
        <p:spPr>
          <a:xfrm>
            <a:off x="2253983" y="1053186"/>
            <a:ext cx="1356678"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OPPORTUNISTIC</a:t>
            </a:r>
            <a:endParaRPr sz="1400" b="0" i="0" u="none" strike="noStrike" cap="none">
              <a:solidFill>
                <a:srgbClr val="000000"/>
              </a:solidFill>
              <a:latin typeface="Arial"/>
              <a:ea typeface="Arial"/>
              <a:cs typeface="Arial"/>
              <a:sym typeface="Arial"/>
            </a:endParaRPr>
          </a:p>
        </p:txBody>
      </p:sp>
      <p:sp>
        <p:nvSpPr>
          <p:cNvPr id="195" name="Google Shape;195;p9"/>
          <p:cNvSpPr txBox="1"/>
          <p:nvPr/>
        </p:nvSpPr>
        <p:spPr>
          <a:xfrm>
            <a:off x="3907631" y="1053186"/>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REPEATABLE</a:t>
            </a:r>
            <a:endParaRPr sz="1350" b="0" i="0" u="none" strike="noStrike" cap="none">
              <a:solidFill>
                <a:schemeClr val="dk1"/>
              </a:solidFill>
              <a:latin typeface="Calibri"/>
              <a:ea typeface="Calibri"/>
              <a:cs typeface="Calibri"/>
              <a:sym typeface="Calibri"/>
            </a:endParaRPr>
          </a:p>
        </p:txBody>
      </p:sp>
      <p:sp>
        <p:nvSpPr>
          <p:cNvPr id="196" name="Google Shape;196;p9"/>
          <p:cNvSpPr txBox="1"/>
          <p:nvPr/>
        </p:nvSpPr>
        <p:spPr>
          <a:xfrm>
            <a:off x="5466414" y="1053186"/>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MANAGED</a:t>
            </a:r>
            <a:endParaRPr sz="1350" b="0" i="0" u="none" strike="noStrike" cap="none">
              <a:solidFill>
                <a:schemeClr val="dk1"/>
              </a:solidFill>
              <a:latin typeface="Calibri"/>
              <a:ea typeface="Calibri"/>
              <a:cs typeface="Calibri"/>
              <a:sym typeface="Calibri"/>
            </a:endParaRPr>
          </a:p>
        </p:txBody>
      </p:sp>
      <p:sp>
        <p:nvSpPr>
          <p:cNvPr id="197" name="Google Shape;197;p9"/>
          <p:cNvSpPr txBox="1"/>
          <p:nvPr/>
        </p:nvSpPr>
        <p:spPr>
          <a:xfrm>
            <a:off x="7025197" y="1065081"/>
            <a:ext cx="1163069"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pt-BR" sz="1350" b="1" i="0" u="none" strike="noStrike" cap="none">
                <a:solidFill>
                  <a:schemeClr val="dk1"/>
                </a:solidFill>
                <a:latin typeface="Calibri"/>
                <a:ea typeface="Calibri"/>
                <a:cs typeface="Calibri"/>
                <a:sym typeface="Calibri"/>
              </a:rPr>
              <a:t>OPTIMIZED</a:t>
            </a:r>
            <a:endParaRPr sz="1350" b="0" i="0" u="none" strike="noStrike" cap="none">
              <a:solidFill>
                <a:schemeClr val="dk1"/>
              </a:solidFill>
              <a:latin typeface="Calibri"/>
              <a:ea typeface="Calibri"/>
              <a:cs typeface="Calibri"/>
              <a:sym typeface="Calibri"/>
            </a:endParaRPr>
          </a:p>
        </p:txBody>
      </p:sp>
      <p:sp>
        <p:nvSpPr>
          <p:cNvPr id="198" name="Google Shape;198;p9"/>
          <p:cNvSpPr/>
          <p:nvPr/>
        </p:nvSpPr>
        <p:spPr>
          <a:xfrm>
            <a:off x="4332755" y="2165058"/>
            <a:ext cx="312821" cy="409073"/>
          </a:xfrm>
          <a:prstGeom prst="downArrow">
            <a:avLst>
              <a:gd name="adj1" fmla="val 50000"/>
              <a:gd name="adj2" fmla="val 50000"/>
            </a:avLst>
          </a:prstGeom>
          <a:solidFill>
            <a:srgbClr val="34AE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1631</Words>
  <Application>Microsoft Macintosh PowerPoint</Application>
  <PresentationFormat>Personalizar</PresentationFormat>
  <Paragraphs>303</Paragraphs>
  <Slides>60</Slides>
  <Notes>60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60</vt:i4>
      </vt:variant>
    </vt:vector>
  </HeadingPairs>
  <TitlesOfParts>
    <vt:vector size="67" baseType="lpstr">
      <vt:lpstr>Arial</vt:lpstr>
      <vt:lpstr>Open Sans</vt:lpstr>
      <vt:lpstr>Quattrocento Sans</vt:lpstr>
      <vt:lpstr>Roboto Light</vt:lpstr>
      <vt:lpstr>Calibri</vt:lpstr>
      <vt:lpstr>Noto Sans Symbols</vt:lpstr>
      <vt:lpstr>Office Theme</vt:lpstr>
      <vt:lpstr>Apresentação do PowerPoint</vt:lpstr>
      <vt:lpstr>Apresentação do PowerPoint</vt:lpstr>
      <vt:lpstr>Apresentação do PowerPoint</vt:lpstr>
      <vt:lpstr>TRANSFORMAÇÃO DIGITAL</vt:lpstr>
      <vt:lpstr>Apresentação do PowerPoint</vt:lpstr>
      <vt:lpstr>ESCALA DE MATURIDADE EM DX</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POR QUE INOVAR?</vt:lpstr>
      <vt:lpstr>Apresentação do PowerPoint</vt:lpstr>
      <vt:lpstr>Apresentação do PowerPoint</vt:lpstr>
      <vt:lpstr>Apresentação do PowerPoint</vt:lpstr>
      <vt:lpstr>Modelo de negócios</vt:lpstr>
      <vt:lpstr>Apresentação do PowerPoint</vt:lpstr>
      <vt:lpstr>Novos modelos de negócios</vt:lpstr>
      <vt:lpstr>Ingredientes dos novos modelos de negócios</vt:lpstr>
      <vt:lpstr>Apresentação do PowerPoint</vt:lpstr>
      <vt:lpstr>CADA EMPRESA TEM SEU ESTILO DIGITAL</vt:lpstr>
      <vt:lpstr>Apresentação do PowerPoint</vt:lpstr>
      <vt:lpstr>Apresentação do PowerPoint</vt:lpstr>
      <vt:lpstr>Apresentação do PowerPoint</vt:lpstr>
      <vt:lpstr>Apresentação do PowerPoint</vt:lpstr>
      <vt:lpstr>Apresentação do PowerPoint</vt:lpstr>
      <vt:lpstr>Apresentação do PowerPoint</vt:lpstr>
      <vt:lpstr>Paradigmas do Modelo Corporativo</vt:lpstr>
      <vt:lpstr>Disrupção vs. Exponenciação</vt:lpstr>
      <vt:lpstr>Disrupção vs. Exponenciação</vt:lpstr>
      <vt:lpstr>Disrupção vs. Exponenciação</vt:lpstr>
      <vt:lpstr>Disrupção vs. Exponenciação</vt:lpstr>
      <vt:lpstr>Organizações Exponenciais</vt:lpstr>
      <vt:lpstr>Organizações Exponenciais</vt:lpstr>
      <vt:lpstr>Organizações Exponenciais</vt:lpstr>
      <vt:lpstr>Organizações Exponenciais</vt:lpstr>
      <vt:lpstr>Organizações Exponenciais</vt:lpstr>
      <vt:lpstr>Tecnologias Exponenciais </vt:lpstr>
      <vt:lpstr>Avanços Tecnológicos e Possibilidades Inerentes</vt:lpstr>
      <vt:lpstr>Efeitos da Aceleração Exponencial</vt:lpstr>
      <vt:lpstr>Efeitos da Aceleração Exponencial</vt:lpstr>
      <vt:lpstr>Efeitos da Aceleração Exponencial</vt:lpstr>
      <vt:lpstr>Efeitos da Aceleração Exponencial</vt:lpstr>
      <vt:lpstr>Tecnologia e Abundância</vt:lpstr>
      <vt:lpstr>Novo Paradigma</vt:lpstr>
      <vt:lpstr>Novo Paradigma – Futuro do Trabalho</vt:lpstr>
      <vt:lpstr>Inovação e Experimentação</vt:lpstr>
      <vt:lpstr>8 passos para ser exponencial</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Adriano</dc:creator>
  <cp:lastModifiedBy>Ahirton Lopes</cp:lastModifiedBy>
  <cp:revision>2</cp:revision>
  <dcterms:created xsi:type="dcterms:W3CDTF">2019-02-15T12:16:11Z</dcterms:created>
  <dcterms:modified xsi:type="dcterms:W3CDTF">2025-01-26T15:21:47Z</dcterms:modified>
</cp:coreProperties>
</file>